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2.jpg" ContentType="image/jpg"/>
  <Override PartName="/ppt/media/image4.jpg" ContentType="image/jpg"/>
  <Override PartName="/ppt/media/image5.jpg" ContentType="image/jpg"/>
  <Override PartName="/ppt/media/image6.jpg" ContentType="image/jpg"/>
  <Override PartName="/ppt/media/image9.jpg" ContentType="image/jpg"/>
  <Override PartName="/ppt/media/image10.jpg" ContentType="image/jpg"/>
  <Override PartName="/ppt/media/image15.jpg" ContentType="image/jpg"/>
  <Override PartName="/ppt/media/image16.jpg" ContentType="image/jpg"/>
  <Override PartName="/ppt/media/image17.jpg" ContentType="image/jpg"/>
  <Override PartName="/ppt/media/image18.jpg" ContentType="image/jpg"/>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8"/>
  </p:notesMasterIdLst>
  <p:handoutMasterIdLst>
    <p:handoutMasterId r:id="rId9"/>
  </p:handoutMasterIdLst>
  <p:sldIdLst>
    <p:sldId id="257" r:id="rId3"/>
    <p:sldId id="264" r:id="rId4"/>
    <p:sldId id="265" r:id="rId5"/>
    <p:sldId id="270" r:id="rId6"/>
    <p:sldId id="271" r:id="rId7"/>
  </p:sldIdLst>
  <p:sldSz cx="7556500" cy="10693400"/>
  <p:notesSz cx="6858000" cy="99456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1555" y="-1469"/>
      </p:cViewPr>
      <p:guideLst>
        <p:guide orient="horz" pos="2880"/>
        <p:guide pos="2160"/>
      </p:guideLst>
    </p:cSldViewPr>
  </p:slideViewPr>
  <p:notesTextViewPr>
    <p:cViewPr>
      <p:scale>
        <a:sx n="100" d="100"/>
        <a:sy n="100" d="100"/>
      </p:scale>
      <p:origin x="0" y="0"/>
    </p:cViewPr>
  </p:notesTextViewPr>
  <p:notesViewPr>
    <p:cSldViewPr>
      <p:cViewPr varScale="1">
        <p:scale>
          <a:sx n="83" d="100"/>
          <a:sy n="83" d="100"/>
        </p:scale>
        <p:origin x="4133"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CCA9C11-C688-767F-9DFB-3FE62C2EE2E9}"/>
              </a:ext>
            </a:extLst>
          </p:cNvPr>
          <p:cNvSpPr>
            <a:spLocks noGrp="1"/>
          </p:cNvSpPr>
          <p:nvPr>
            <p:ph type="hdr" sz="quarter"/>
          </p:nvPr>
        </p:nvSpPr>
        <p:spPr>
          <a:xfrm>
            <a:off x="0" y="1"/>
            <a:ext cx="2972281" cy="499056"/>
          </a:xfrm>
          <a:prstGeom prst="rect">
            <a:avLst/>
          </a:prstGeom>
        </p:spPr>
        <p:txBody>
          <a:bodyPr vert="horz" lIns="84189" tIns="42094" rIns="84189" bIns="42094" rtlCol="0"/>
          <a:lstStyle>
            <a:lvl1pPr algn="l">
              <a:defRPr sz="1100"/>
            </a:lvl1pPr>
          </a:lstStyle>
          <a:p>
            <a:endParaRPr lang="fr-FR"/>
          </a:p>
        </p:txBody>
      </p:sp>
      <p:sp>
        <p:nvSpPr>
          <p:cNvPr id="3" name="Espace réservé de la date 2">
            <a:extLst>
              <a:ext uri="{FF2B5EF4-FFF2-40B4-BE49-F238E27FC236}">
                <a16:creationId xmlns:a16="http://schemas.microsoft.com/office/drawing/2014/main" id="{32D7BB1F-F093-214D-E47B-9184B32F3315}"/>
              </a:ext>
            </a:extLst>
          </p:cNvPr>
          <p:cNvSpPr>
            <a:spLocks noGrp="1"/>
          </p:cNvSpPr>
          <p:nvPr>
            <p:ph type="dt" sz="quarter" idx="1"/>
          </p:nvPr>
        </p:nvSpPr>
        <p:spPr>
          <a:xfrm>
            <a:off x="3884279" y="1"/>
            <a:ext cx="2972281" cy="499056"/>
          </a:xfrm>
          <a:prstGeom prst="rect">
            <a:avLst/>
          </a:prstGeom>
        </p:spPr>
        <p:txBody>
          <a:bodyPr vert="horz" lIns="84189" tIns="42094" rIns="84189" bIns="42094" rtlCol="0"/>
          <a:lstStyle>
            <a:lvl1pPr algn="r">
              <a:defRPr sz="1100"/>
            </a:lvl1pPr>
          </a:lstStyle>
          <a:p>
            <a:fld id="{6AB510AE-7ED4-4B45-8304-DD06C1BAB2AC}" type="datetimeFigureOut">
              <a:rPr lang="fr-FR" smtClean="0"/>
              <a:t>13/10/2024</a:t>
            </a:fld>
            <a:endParaRPr lang="fr-FR"/>
          </a:p>
        </p:txBody>
      </p:sp>
      <p:sp>
        <p:nvSpPr>
          <p:cNvPr id="4" name="Espace réservé du pied de page 3">
            <a:extLst>
              <a:ext uri="{FF2B5EF4-FFF2-40B4-BE49-F238E27FC236}">
                <a16:creationId xmlns:a16="http://schemas.microsoft.com/office/drawing/2014/main" id="{1D36D9D0-42AA-E798-5749-1D996362B63C}"/>
              </a:ext>
            </a:extLst>
          </p:cNvPr>
          <p:cNvSpPr>
            <a:spLocks noGrp="1"/>
          </p:cNvSpPr>
          <p:nvPr>
            <p:ph type="ftr" sz="quarter" idx="2"/>
          </p:nvPr>
        </p:nvSpPr>
        <p:spPr>
          <a:xfrm>
            <a:off x="0" y="9446632"/>
            <a:ext cx="2972281" cy="499056"/>
          </a:xfrm>
          <a:prstGeom prst="rect">
            <a:avLst/>
          </a:prstGeom>
        </p:spPr>
        <p:txBody>
          <a:bodyPr vert="horz" lIns="84189" tIns="42094" rIns="84189" bIns="42094" rtlCol="0" anchor="b"/>
          <a:lstStyle>
            <a:lvl1pPr algn="l">
              <a:defRPr sz="1100"/>
            </a:lvl1pPr>
          </a:lstStyle>
          <a:p>
            <a:endParaRPr lang="fr-FR"/>
          </a:p>
        </p:txBody>
      </p:sp>
      <p:sp>
        <p:nvSpPr>
          <p:cNvPr id="5" name="Espace réservé du numéro de diapositive 4">
            <a:extLst>
              <a:ext uri="{FF2B5EF4-FFF2-40B4-BE49-F238E27FC236}">
                <a16:creationId xmlns:a16="http://schemas.microsoft.com/office/drawing/2014/main" id="{FA6DDEF2-764E-189C-596F-E3AFA60FFD0E}"/>
              </a:ext>
            </a:extLst>
          </p:cNvPr>
          <p:cNvSpPr>
            <a:spLocks noGrp="1"/>
          </p:cNvSpPr>
          <p:nvPr>
            <p:ph type="sldNum" sz="quarter" idx="3"/>
          </p:nvPr>
        </p:nvSpPr>
        <p:spPr>
          <a:xfrm>
            <a:off x="3884279" y="9446632"/>
            <a:ext cx="2972281" cy="499056"/>
          </a:xfrm>
          <a:prstGeom prst="rect">
            <a:avLst/>
          </a:prstGeom>
        </p:spPr>
        <p:txBody>
          <a:bodyPr vert="horz" lIns="84189" tIns="42094" rIns="84189" bIns="42094" rtlCol="0" anchor="b"/>
          <a:lstStyle>
            <a:lvl1pPr algn="r">
              <a:defRPr sz="1100"/>
            </a:lvl1pPr>
          </a:lstStyle>
          <a:p>
            <a:fld id="{0B1A8AA6-6E9E-486D-9D6F-E813AAC15BC4}" type="slidenum">
              <a:rPr lang="fr-FR" smtClean="0"/>
              <a:t>‹N°›</a:t>
            </a:fld>
            <a:endParaRPr lang="fr-FR"/>
          </a:p>
        </p:txBody>
      </p:sp>
    </p:spTree>
    <p:extLst>
      <p:ext uri="{BB962C8B-B14F-4D97-AF65-F5344CB8AC3E}">
        <p14:creationId xmlns:p14="http://schemas.microsoft.com/office/powerpoint/2010/main" val="186470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72281" cy="499056"/>
          </a:xfrm>
          <a:prstGeom prst="rect">
            <a:avLst/>
          </a:prstGeom>
        </p:spPr>
        <p:txBody>
          <a:bodyPr vert="horz" lIns="84189" tIns="42094" rIns="84189" bIns="42094" rtlCol="0"/>
          <a:lstStyle>
            <a:lvl1pPr algn="l">
              <a:defRPr sz="1100"/>
            </a:lvl1pPr>
          </a:lstStyle>
          <a:p>
            <a:endParaRPr lang="fr-FR"/>
          </a:p>
        </p:txBody>
      </p:sp>
      <p:sp>
        <p:nvSpPr>
          <p:cNvPr id="3" name="Espace réservé de la date 2"/>
          <p:cNvSpPr>
            <a:spLocks noGrp="1"/>
          </p:cNvSpPr>
          <p:nvPr>
            <p:ph type="dt" idx="1"/>
          </p:nvPr>
        </p:nvSpPr>
        <p:spPr>
          <a:xfrm>
            <a:off x="3884279" y="1"/>
            <a:ext cx="2972281" cy="499056"/>
          </a:xfrm>
          <a:prstGeom prst="rect">
            <a:avLst/>
          </a:prstGeom>
        </p:spPr>
        <p:txBody>
          <a:bodyPr vert="horz" lIns="84189" tIns="42094" rIns="84189" bIns="42094" rtlCol="0"/>
          <a:lstStyle>
            <a:lvl1pPr algn="r">
              <a:defRPr sz="1100"/>
            </a:lvl1pPr>
          </a:lstStyle>
          <a:p>
            <a:fld id="{F3FB385E-EDE3-431C-9DC4-F66C30850BCA}" type="datetimeFigureOut">
              <a:rPr lang="fr-FR" smtClean="0"/>
              <a:t>13/10/2024</a:t>
            </a:fld>
            <a:endParaRPr lang="fr-FR"/>
          </a:p>
        </p:txBody>
      </p:sp>
      <p:sp>
        <p:nvSpPr>
          <p:cNvPr id="4" name="Espace réservé de l'image des diapositives 3"/>
          <p:cNvSpPr>
            <a:spLocks noGrp="1" noRot="1" noChangeAspect="1"/>
          </p:cNvSpPr>
          <p:nvPr>
            <p:ph type="sldImg" idx="2"/>
          </p:nvPr>
        </p:nvSpPr>
        <p:spPr>
          <a:xfrm>
            <a:off x="2244725" y="1243013"/>
            <a:ext cx="2368550" cy="3355975"/>
          </a:xfrm>
          <a:prstGeom prst="rect">
            <a:avLst/>
          </a:prstGeom>
          <a:noFill/>
          <a:ln w="12700">
            <a:solidFill>
              <a:prstClr val="black"/>
            </a:solidFill>
          </a:ln>
        </p:spPr>
        <p:txBody>
          <a:bodyPr vert="horz" lIns="84189" tIns="42094" rIns="84189" bIns="42094" rtlCol="0" anchor="ctr"/>
          <a:lstStyle/>
          <a:p>
            <a:endParaRPr lang="fr-FR"/>
          </a:p>
        </p:txBody>
      </p:sp>
      <p:sp>
        <p:nvSpPr>
          <p:cNvPr id="5" name="Espace réservé des notes 4"/>
          <p:cNvSpPr>
            <a:spLocks noGrp="1"/>
          </p:cNvSpPr>
          <p:nvPr>
            <p:ph type="body" sz="quarter" idx="3"/>
          </p:nvPr>
        </p:nvSpPr>
        <p:spPr>
          <a:xfrm>
            <a:off x="685800" y="4786805"/>
            <a:ext cx="5486400" cy="3915672"/>
          </a:xfrm>
          <a:prstGeom prst="rect">
            <a:avLst/>
          </a:prstGeom>
        </p:spPr>
        <p:txBody>
          <a:bodyPr vert="horz" lIns="84189" tIns="42094" rIns="84189" bIns="42094"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46632"/>
            <a:ext cx="2972281" cy="499056"/>
          </a:xfrm>
          <a:prstGeom prst="rect">
            <a:avLst/>
          </a:prstGeom>
        </p:spPr>
        <p:txBody>
          <a:bodyPr vert="horz" lIns="84189" tIns="42094" rIns="84189" bIns="42094" rtlCol="0" anchor="b"/>
          <a:lstStyle>
            <a:lvl1pPr algn="l">
              <a:defRPr sz="1100"/>
            </a:lvl1pPr>
          </a:lstStyle>
          <a:p>
            <a:endParaRPr lang="fr-FR"/>
          </a:p>
        </p:txBody>
      </p:sp>
      <p:sp>
        <p:nvSpPr>
          <p:cNvPr id="7" name="Espace réservé du numéro de diapositive 6"/>
          <p:cNvSpPr>
            <a:spLocks noGrp="1"/>
          </p:cNvSpPr>
          <p:nvPr>
            <p:ph type="sldNum" sz="quarter" idx="5"/>
          </p:nvPr>
        </p:nvSpPr>
        <p:spPr>
          <a:xfrm>
            <a:off x="3884279" y="9446632"/>
            <a:ext cx="2972281" cy="499056"/>
          </a:xfrm>
          <a:prstGeom prst="rect">
            <a:avLst/>
          </a:prstGeom>
        </p:spPr>
        <p:txBody>
          <a:bodyPr vert="horz" lIns="84189" tIns="42094" rIns="84189" bIns="42094" rtlCol="0" anchor="b"/>
          <a:lstStyle>
            <a:lvl1pPr algn="r">
              <a:defRPr sz="1100"/>
            </a:lvl1pPr>
          </a:lstStyle>
          <a:p>
            <a:fld id="{20513647-6B00-48E7-ACA7-09332CD5B3B1}" type="slidenum">
              <a:rPr lang="fr-FR" smtClean="0"/>
              <a:t>‹N°›</a:t>
            </a:fld>
            <a:endParaRPr lang="fr-FR"/>
          </a:p>
        </p:txBody>
      </p:sp>
    </p:spTree>
    <p:extLst>
      <p:ext uri="{BB962C8B-B14F-4D97-AF65-F5344CB8AC3E}">
        <p14:creationId xmlns:p14="http://schemas.microsoft.com/office/powerpoint/2010/main" val="859716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0513647-6B00-48E7-ACA7-09332CD5B3B1}" type="slidenum">
              <a:rPr lang="fr-FR" smtClean="0"/>
              <a:t>5</a:t>
            </a:fld>
            <a:endParaRPr lang="fr-FR"/>
          </a:p>
        </p:txBody>
      </p:sp>
    </p:spTree>
    <p:extLst>
      <p:ext uri="{BB962C8B-B14F-4D97-AF65-F5344CB8AC3E}">
        <p14:creationId xmlns:p14="http://schemas.microsoft.com/office/powerpoint/2010/main" val="11469753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object 7">
            <a:extLst>
              <a:ext uri="{FF2B5EF4-FFF2-40B4-BE49-F238E27FC236}">
                <a16:creationId xmlns:a16="http://schemas.microsoft.com/office/drawing/2014/main" id="{54FD94F0-90E0-117D-F620-1E750511B4BA}"/>
              </a:ext>
            </a:extLst>
          </p:cNvPr>
          <p:cNvSpPr/>
          <p:nvPr userDrawn="1"/>
        </p:nvSpPr>
        <p:spPr>
          <a:xfrm>
            <a:off x="0" y="10365740"/>
            <a:ext cx="7556500" cy="180340"/>
          </a:xfrm>
          <a:custGeom>
            <a:avLst/>
            <a:gdLst/>
            <a:ahLst/>
            <a:cxnLst/>
            <a:rect l="l" t="t" r="r" b="b"/>
            <a:pathLst>
              <a:path w="7556500" h="180340">
                <a:moveTo>
                  <a:pt x="0" y="180339"/>
                </a:moveTo>
                <a:lnTo>
                  <a:pt x="7556500" y="180339"/>
                </a:lnTo>
                <a:lnTo>
                  <a:pt x="7556500" y="0"/>
                </a:lnTo>
                <a:lnTo>
                  <a:pt x="0" y="0"/>
                </a:lnTo>
                <a:lnTo>
                  <a:pt x="0" y="180339"/>
                </a:lnTo>
                <a:close/>
              </a:path>
            </a:pathLst>
          </a:custGeom>
          <a:solidFill>
            <a:srgbClr val="E5E5E5"/>
          </a:solidFill>
        </p:spPr>
        <p:txBody>
          <a:bodyPr wrap="square" lIns="0" tIns="0" rIns="0" bIns="0" rtlCol="0"/>
          <a:lstStyle/>
          <a:p>
            <a:pPr marL="1739900">
              <a:lnSpc>
                <a:spcPct val="100000"/>
              </a:lnSpc>
            </a:pPr>
            <a:r>
              <a:rPr lang="fr-FR" sz="1200" spc="-5" dirty="0">
                <a:latin typeface="DejaVu Sans Condensed"/>
                <a:cs typeface="DejaVu Sans Condensed"/>
              </a:rPr>
              <a:t>Association Laïque Urac Sendere </a:t>
            </a:r>
            <a:r>
              <a:rPr lang="fr-FR" sz="1200" dirty="0">
                <a:latin typeface="DejaVu Sans Condensed"/>
                <a:cs typeface="DejaVu Sans Condensed"/>
              </a:rPr>
              <a:t>- </a:t>
            </a:r>
            <a:r>
              <a:rPr lang="fr-FR" sz="1200" dirty="0">
                <a:latin typeface="DejaVu Sans Condensed" panose="020B0606030804020204" pitchFamily="34" charset="0"/>
                <a:ea typeface="DejaVu Sans Condensed" panose="020B0606030804020204" pitchFamily="34" charset="0"/>
                <a:cs typeface="DejaVu Sans Condensed" panose="020B0606030804020204" pitchFamily="34" charset="0"/>
              </a:rPr>
              <a:t>14 Rue du Lac d'</a:t>
            </a:r>
            <a:r>
              <a:rPr lang="fr-FR" sz="1200" dirty="0" err="1">
                <a:latin typeface="DejaVu Sans Condensed" panose="020B0606030804020204" pitchFamily="34" charset="0"/>
                <a:ea typeface="DejaVu Sans Condensed" panose="020B0606030804020204" pitchFamily="34" charset="0"/>
                <a:cs typeface="DejaVu Sans Condensed" panose="020B0606030804020204" pitchFamily="34" charset="0"/>
              </a:rPr>
              <a:t>Ourrec</a:t>
            </a:r>
            <a:r>
              <a:rPr lang="fr-FR" sz="1200" dirty="0">
                <a:latin typeface="DejaVu Sans Condensed" panose="020B0606030804020204" pitchFamily="34" charset="0"/>
                <a:ea typeface="DejaVu Sans Condensed" panose="020B0606030804020204" pitchFamily="34" charset="0"/>
                <a:cs typeface="DejaVu Sans Condensed" panose="020B0606030804020204" pitchFamily="34" charset="0"/>
              </a:rPr>
              <a:t>  65000 Tarbes </a:t>
            </a:r>
          </a:p>
        </p:txBody>
      </p:sp>
      <p:sp>
        <p:nvSpPr>
          <p:cNvPr id="3" name="ZoneTexte 2">
            <a:extLst>
              <a:ext uri="{FF2B5EF4-FFF2-40B4-BE49-F238E27FC236}">
                <a16:creationId xmlns:a16="http://schemas.microsoft.com/office/drawing/2014/main" id="{E174BAF1-1CE2-4AB0-6F19-12D441D20E20}"/>
              </a:ext>
            </a:extLst>
          </p:cNvPr>
          <p:cNvSpPr txBox="1"/>
          <p:nvPr userDrawn="1"/>
        </p:nvSpPr>
        <p:spPr>
          <a:xfrm>
            <a:off x="1873250" y="435620"/>
            <a:ext cx="4495800" cy="523220"/>
          </a:xfrm>
          <a:prstGeom prst="rect">
            <a:avLst/>
          </a:prstGeom>
          <a:solidFill>
            <a:schemeClr val="tx1">
              <a:lumMod val="65000"/>
              <a:lumOff val="35000"/>
            </a:schemeClr>
          </a:solidFill>
        </p:spPr>
        <p:txBody>
          <a:bodyPr wrap="square" rtlCol="0">
            <a:spAutoFit/>
          </a:bodyPr>
          <a:lstStyle/>
          <a:p>
            <a:pPr algn="ctr"/>
            <a:r>
              <a:rPr lang="fr-FR" sz="2800" dirty="0">
                <a:solidFill>
                  <a:schemeClr val="bg1"/>
                </a:solidFill>
              </a:rPr>
              <a:t>Atelier Informatique fichiers</a:t>
            </a:r>
          </a:p>
        </p:txBody>
      </p:sp>
      <p:pic>
        <p:nvPicPr>
          <p:cNvPr id="4" name="Image 3">
            <a:extLst>
              <a:ext uri="{FF2B5EF4-FFF2-40B4-BE49-F238E27FC236}">
                <a16:creationId xmlns:a16="http://schemas.microsoft.com/office/drawing/2014/main" id="{7B2B79BE-7721-D06A-BD89-4D9E0AD5A8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5450" y="317500"/>
            <a:ext cx="942975" cy="97705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chemeClr val="bg1"/>
                </a:solidFill>
                <a:latin typeface="DejaVu Sans"/>
                <a:cs typeface="DejaVu Sans"/>
              </a:defRPr>
            </a:lvl1pPr>
          </a:lstStyle>
          <a:p>
            <a:endParaRPr/>
          </a:p>
        </p:txBody>
      </p:sp>
      <p:sp>
        <p:nvSpPr>
          <p:cNvPr id="3" name="Holder 3"/>
          <p:cNvSpPr>
            <a:spLocks noGrp="1"/>
          </p:cNvSpPr>
          <p:nvPr>
            <p:ph sz="half" idx="2"/>
          </p:nvPr>
        </p:nvSpPr>
        <p:spPr>
          <a:xfrm>
            <a:off x="377825" y="2459482"/>
            <a:ext cx="3287077"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1597" y="2459482"/>
            <a:ext cx="3287077"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chemeClr val="bg1"/>
                </a:solidFill>
                <a:latin typeface="DejaVu Sans"/>
                <a:cs typeface="DejaVu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F2E1F8-A1B3-E1A9-A7EE-DD00DAF8BD7D}"/>
              </a:ext>
            </a:extLst>
          </p:cNvPr>
          <p:cNvSpPr>
            <a:spLocks noGrp="1"/>
          </p:cNvSpPr>
          <p:nvPr>
            <p:ph type="ctrTitle"/>
          </p:nvPr>
        </p:nvSpPr>
        <p:spPr>
          <a:xfrm>
            <a:off x="944563" y="1749425"/>
            <a:ext cx="5667375" cy="3724275"/>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0E9DCDE-E5B0-A0B0-345C-5C900D8464E8}"/>
              </a:ext>
            </a:extLst>
          </p:cNvPr>
          <p:cNvSpPr>
            <a:spLocks noGrp="1"/>
          </p:cNvSpPr>
          <p:nvPr>
            <p:ph type="subTitle" idx="1"/>
          </p:nvPr>
        </p:nvSpPr>
        <p:spPr>
          <a:xfrm>
            <a:off x="944563" y="5616575"/>
            <a:ext cx="5667375" cy="258127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B4B6019-2643-0BB7-11B5-B72A6D02DA58}"/>
              </a:ext>
            </a:extLst>
          </p:cNvPr>
          <p:cNvSpPr>
            <a:spLocks noGrp="1"/>
          </p:cNvSpPr>
          <p:nvPr>
            <p:ph type="dt" sz="half" idx="10"/>
          </p:nvPr>
        </p:nvSpPr>
        <p:spPr/>
        <p:txBody>
          <a:bodyPr/>
          <a:lstStyle/>
          <a:p>
            <a:fld id="{7D6A675B-743A-4E7D-A7AF-3BC8368EB4C3}" type="datetimeFigureOut">
              <a:rPr lang="fr-FR" smtClean="0"/>
              <a:t>13/10/2024</a:t>
            </a:fld>
            <a:endParaRPr lang="fr-FR"/>
          </a:p>
        </p:txBody>
      </p:sp>
      <p:sp>
        <p:nvSpPr>
          <p:cNvPr id="5" name="Espace réservé du pied de page 4">
            <a:extLst>
              <a:ext uri="{FF2B5EF4-FFF2-40B4-BE49-F238E27FC236}">
                <a16:creationId xmlns:a16="http://schemas.microsoft.com/office/drawing/2014/main" id="{A664D8DD-BD22-250A-AFD3-072C8E45E9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00811F8-0F4B-61EB-78CE-CCAD0FF2447B}"/>
              </a:ext>
            </a:extLst>
          </p:cNvPr>
          <p:cNvSpPr>
            <a:spLocks noGrp="1"/>
          </p:cNvSpPr>
          <p:nvPr>
            <p:ph type="sldNum" sz="quarter" idx="12"/>
          </p:nvPr>
        </p:nvSpPr>
        <p:spPr/>
        <p:txBody>
          <a:bodyPr/>
          <a:lstStyle/>
          <a:p>
            <a:fld id="{656BEBC0-1982-4020-98A9-DAA3BF1E7583}" type="slidenum">
              <a:rPr lang="fr-FR" smtClean="0"/>
              <a:t>‹N°›</a:t>
            </a:fld>
            <a:endParaRPr lang="fr-FR"/>
          </a:p>
        </p:txBody>
      </p:sp>
    </p:spTree>
    <p:extLst>
      <p:ext uri="{BB962C8B-B14F-4D97-AF65-F5344CB8AC3E}">
        <p14:creationId xmlns:p14="http://schemas.microsoft.com/office/powerpoint/2010/main" val="2788531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1DAAEE-AD01-9499-B972-1A2E8030C5D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1787381-59F2-36AF-6F7A-ACD0DBA1ED7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A2E9BB4-C1C4-B04E-0595-1D768545954A}"/>
              </a:ext>
            </a:extLst>
          </p:cNvPr>
          <p:cNvSpPr>
            <a:spLocks noGrp="1"/>
          </p:cNvSpPr>
          <p:nvPr>
            <p:ph type="dt" sz="half" idx="10"/>
          </p:nvPr>
        </p:nvSpPr>
        <p:spPr/>
        <p:txBody>
          <a:bodyPr/>
          <a:lstStyle/>
          <a:p>
            <a:fld id="{7D6A675B-743A-4E7D-A7AF-3BC8368EB4C3}" type="datetimeFigureOut">
              <a:rPr lang="fr-FR" smtClean="0"/>
              <a:t>13/10/2024</a:t>
            </a:fld>
            <a:endParaRPr lang="fr-FR"/>
          </a:p>
        </p:txBody>
      </p:sp>
      <p:sp>
        <p:nvSpPr>
          <p:cNvPr id="5" name="Espace réservé du pied de page 4">
            <a:extLst>
              <a:ext uri="{FF2B5EF4-FFF2-40B4-BE49-F238E27FC236}">
                <a16:creationId xmlns:a16="http://schemas.microsoft.com/office/drawing/2014/main" id="{DCD1CA8A-A81B-9D63-BB00-6DCFD2218EF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00109BF-6291-B07F-F223-1B4011996DB2}"/>
              </a:ext>
            </a:extLst>
          </p:cNvPr>
          <p:cNvSpPr>
            <a:spLocks noGrp="1"/>
          </p:cNvSpPr>
          <p:nvPr>
            <p:ph type="sldNum" sz="quarter" idx="12"/>
          </p:nvPr>
        </p:nvSpPr>
        <p:spPr/>
        <p:txBody>
          <a:bodyPr/>
          <a:lstStyle/>
          <a:p>
            <a:fld id="{656BEBC0-1982-4020-98A9-DAA3BF1E7583}" type="slidenum">
              <a:rPr lang="fr-FR" smtClean="0"/>
              <a:t>‹N°›</a:t>
            </a:fld>
            <a:endParaRPr lang="fr-FR"/>
          </a:p>
        </p:txBody>
      </p:sp>
    </p:spTree>
    <p:extLst>
      <p:ext uri="{BB962C8B-B14F-4D97-AF65-F5344CB8AC3E}">
        <p14:creationId xmlns:p14="http://schemas.microsoft.com/office/powerpoint/2010/main" val="1137465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9BDEBB-BCC5-0C5D-24D4-3AF4B0AB8DA5}"/>
              </a:ext>
            </a:extLst>
          </p:cNvPr>
          <p:cNvSpPr>
            <a:spLocks noGrp="1"/>
          </p:cNvSpPr>
          <p:nvPr>
            <p:ph type="title"/>
          </p:nvPr>
        </p:nvSpPr>
        <p:spPr>
          <a:xfrm>
            <a:off x="515938" y="2665413"/>
            <a:ext cx="6516687" cy="4448175"/>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FE0B7A6-355B-87A9-FD7B-778A5A2BC709}"/>
              </a:ext>
            </a:extLst>
          </p:cNvPr>
          <p:cNvSpPr>
            <a:spLocks noGrp="1"/>
          </p:cNvSpPr>
          <p:nvPr>
            <p:ph type="body" idx="1"/>
          </p:nvPr>
        </p:nvSpPr>
        <p:spPr>
          <a:xfrm>
            <a:off x="515938" y="7156450"/>
            <a:ext cx="6516687" cy="233838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F6298C1-C0C0-F24B-BFA4-ED6461AC8A16}"/>
              </a:ext>
            </a:extLst>
          </p:cNvPr>
          <p:cNvSpPr>
            <a:spLocks noGrp="1"/>
          </p:cNvSpPr>
          <p:nvPr>
            <p:ph type="dt" sz="half" idx="10"/>
          </p:nvPr>
        </p:nvSpPr>
        <p:spPr/>
        <p:txBody>
          <a:bodyPr/>
          <a:lstStyle/>
          <a:p>
            <a:fld id="{7D6A675B-743A-4E7D-A7AF-3BC8368EB4C3}" type="datetimeFigureOut">
              <a:rPr lang="fr-FR" smtClean="0"/>
              <a:t>13/10/2024</a:t>
            </a:fld>
            <a:endParaRPr lang="fr-FR"/>
          </a:p>
        </p:txBody>
      </p:sp>
      <p:sp>
        <p:nvSpPr>
          <p:cNvPr id="5" name="Espace réservé du pied de page 4">
            <a:extLst>
              <a:ext uri="{FF2B5EF4-FFF2-40B4-BE49-F238E27FC236}">
                <a16:creationId xmlns:a16="http://schemas.microsoft.com/office/drawing/2014/main" id="{E0D0DD5C-6239-14D8-E6E8-514E385BE3D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28C9C3E-20B7-135D-96BC-393670E6DF53}"/>
              </a:ext>
            </a:extLst>
          </p:cNvPr>
          <p:cNvSpPr>
            <a:spLocks noGrp="1"/>
          </p:cNvSpPr>
          <p:nvPr>
            <p:ph type="sldNum" sz="quarter" idx="12"/>
          </p:nvPr>
        </p:nvSpPr>
        <p:spPr/>
        <p:txBody>
          <a:bodyPr/>
          <a:lstStyle/>
          <a:p>
            <a:fld id="{656BEBC0-1982-4020-98A9-DAA3BF1E7583}" type="slidenum">
              <a:rPr lang="fr-FR" smtClean="0"/>
              <a:t>‹N°›</a:t>
            </a:fld>
            <a:endParaRPr lang="fr-FR"/>
          </a:p>
        </p:txBody>
      </p:sp>
    </p:spTree>
    <p:extLst>
      <p:ext uri="{BB962C8B-B14F-4D97-AF65-F5344CB8AC3E}">
        <p14:creationId xmlns:p14="http://schemas.microsoft.com/office/powerpoint/2010/main" val="3108028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98390B-1C91-FC53-15BF-DA6EFE8B136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5AE7CE2-2117-2EB6-6AD3-BAEE9BD7B052}"/>
              </a:ext>
            </a:extLst>
          </p:cNvPr>
          <p:cNvSpPr>
            <a:spLocks noGrp="1"/>
          </p:cNvSpPr>
          <p:nvPr>
            <p:ph sz="half" idx="1"/>
          </p:nvPr>
        </p:nvSpPr>
        <p:spPr>
          <a:xfrm>
            <a:off x="519113" y="2846388"/>
            <a:ext cx="3182937" cy="67849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CC93EDD-4E00-367E-A8B2-D0CB21CF019E}"/>
              </a:ext>
            </a:extLst>
          </p:cNvPr>
          <p:cNvSpPr>
            <a:spLocks noGrp="1"/>
          </p:cNvSpPr>
          <p:nvPr>
            <p:ph sz="half" idx="2"/>
          </p:nvPr>
        </p:nvSpPr>
        <p:spPr>
          <a:xfrm>
            <a:off x="3854450" y="2846388"/>
            <a:ext cx="3182938" cy="67849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321B5EC-DC69-8D92-87C7-D903F588AF6C}"/>
              </a:ext>
            </a:extLst>
          </p:cNvPr>
          <p:cNvSpPr>
            <a:spLocks noGrp="1"/>
          </p:cNvSpPr>
          <p:nvPr>
            <p:ph type="dt" sz="half" idx="10"/>
          </p:nvPr>
        </p:nvSpPr>
        <p:spPr/>
        <p:txBody>
          <a:bodyPr/>
          <a:lstStyle/>
          <a:p>
            <a:fld id="{7D6A675B-743A-4E7D-A7AF-3BC8368EB4C3}" type="datetimeFigureOut">
              <a:rPr lang="fr-FR" smtClean="0"/>
              <a:t>13/10/2024</a:t>
            </a:fld>
            <a:endParaRPr lang="fr-FR"/>
          </a:p>
        </p:txBody>
      </p:sp>
      <p:sp>
        <p:nvSpPr>
          <p:cNvPr id="6" name="Espace réservé du pied de page 5">
            <a:extLst>
              <a:ext uri="{FF2B5EF4-FFF2-40B4-BE49-F238E27FC236}">
                <a16:creationId xmlns:a16="http://schemas.microsoft.com/office/drawing/2014/main" id="{CAB68630-C336-E289-57EC-A658B6E8665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1496EB6-BB26-9553-D3F1-DDEC7B8EF4BA}"/>
              </a:ext>
            </a:extLst>
          </p:cNvPr>
          <p:cNvSpPr>
            <a:spLocks noGrp="1"/>
          </p:cNvSpPr>
          <p:nvPr>
            <p:ph type="sldNum" sz="quarter" idx="12"/>
          </p:nvPr>
        </p:nvSpPr>
        <p:spPr/>
        <p:txBody>
          <a:bodyPr/>
          <a:lstStyle/>
          <a:p>
            <a:fld id="{656BEBC0-1982-4020-98A9-DAA3BF1E7583}" type="slidenum">
              <a:rPr lang="fr-FR" smtClean="0"/>
              <a:t>‹N°›</a:t>
            </a:fld>
            <a:endParaRPr lang="fr-FR"/>
          </a:p>
        </p:txBody>
      </p:sp>
    </p:spTree>
    <p:extLst>
      <p:ext uri="{BB962C8B-B14F-4D97-AF65-F5344CB8AC3E}">
        <p14:creationId xmlns:p14="http://schemas.microsoft.com/office/powerpoint/2010/main" val="360004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C57175-53C2-54C1-FC5A-F03A61A6D5D4}"/>
              </a:ext>
            </a:extLst>
          </p:cNvPr>
          <p:cNvSpPr>
            <a:spLocks noGrp="1"/>
          </p:cNvSpPr>
          <p:nvPr>
            <p:ph type="title"/>
          </p:nvPr>
        </p:nvSpPr>
        <p:spPr>
          <a:xfrm>
            <a:off x="520700" y="569913"/>
            <a:ext cx="6516688" cy="2066925"/>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4F83323-D904-13D1-0D6A-A303B356493C}"/>
              </a:ext>
            </a:extLst>
          </p:cNvPr>
          <p:cNvSpPr>
            <a:spLocks noGrp="1"/>
          </p:cNvSpPr>
          <p:nvPr>
            <p:ph type="body" idx="1"/>
          </p:nvPr>
        </p:nvSpPr>
        <p:spPr>
          <a:xfrm>
            <a:off x="520700" y="2620963"/>
            <a:ext cx="3197225" cy="1285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DB22710-E64E-2F97-DD44-363259C4BC1A}"/>
              </a:ext>
            </a:extLst>
          </p:cNvPr>
          <p:cNvSpPr>
            <a:spLocks noGrp="1"/>
          </p:cNvSpPr>
          <p:nvPr>
            <p:ph sz="half" idx="2"/>
          </p:nvPr>
        </p:nvSpPr>
        <p:spPr>
          <a:xfrm>
            <a:off x="520700" y="3906838"/>
            <a:ext cx="3197225" cy="57451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BBB533C-1CC3-1E87-F630-D18527338CD6}"/>
              </a:ext>
            </a:extLst>
          </p:cNvPr>
          <p:cNvSpPr>
            <a:spLocks noGrp="1"/>
          </p:cNvSpPr>
          <p:nvPr>
            <p:ph type="body" sz="quarter" idx="3"/>
          </p:nvPr>
        </p:nvSpPr>
        <p:spPr>
          <a:xfrm>
            <a:off x="3825875" y="2620963"/>
            <a:ext cx="3211513" cy="1285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BAA9B75-C7C0-6FC5-E001-27DEE13F235A}"/>
              </a:ext>
            </a:extLst>
          </p:cNvPr>
          <p:cNvSpPr>
            <a:spLocks noGrp="1"/>
          </p:cNvSpPr>
          <p:nvPr>
            <p:ph sz="quarter" idx="4"/>
          </p:nvPr>
        </p:nvSpPr>
        <p:spPr>
          <a:xfrm>
            <a:off x="3825875" y="3906838"/>
            <a:ext cx="3211513" cy="57451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00FD3E3-1885-332B-5128-421032CADCFB}"/>
              </a:ext>
            </a:extLst>
          </p:cNvPr>
          <p:cNvSpPr>
            <a:spLocks noGrp="1"/>
          </p:cNvSpPr>
          <p:nvPr>
            <p:ph type="dt" sz="half" idx="10"/>
          </p:nvPr>
        </p:nvSpPr>
        <p:spPr/>
        <p:txBody>
          <a:bodyPr/>
          <a:lstStyle/>
          <a:p>
            <a:fld id="{7D6A675B-743A-4E7D-A7AF-3BC8368EB4C3}" type="datetimeFigureOut">
              <a:rPr lang="fr-FR" smtClean="0"/>
              <a:t>13/10/2024</a:t>
            </a:fld>
            <a:endParaRPr lang="fr-FR"/>
          </a:p>
        </p:txBody>
      </p:sp>
      <p:sp>
        <p:nvSpPr>
          <p:cNvPr id="8" name="Espace réservé du pied de page 7">
            <a:extLst>
              <a:ext uri="{FF2B5EF4-FFF2-40B4-BE49-F238E27FC236}">
                <a16:creationId xmlns:a16="http://schemas.microsoft.com/office/drawing/2014/main" id="{76B68B28-E9C3-B21B-18F9-B5359DD45C4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2CF56C9-DD6D-9F95-7FBD-9D221A4B23CF}"/>
              </a:ext>
            </a:extLst>
          </p:cNvPr>
          <p:cNvSpPr>
            <a:spLocks noGrp="1"/>
          </p:cNvSpPr>
          <p:nvPr>
            <p:ph type="sldNum" sz="quarter" idx="12"/>
          </p:nvPr>
        </p:nvSpPr>
        <p:spPr/>
        <p:txBody>
          <a:bodyPr/>
          <a:lstStyle/>
          <a:p>
            <a:fld id="{656BEBC0-1982-4020-98A9-DAA3BF1E7583}" type="slidenum">
              <a:rPr lang="fr-FR" smtClean="0"/>
              <a:t>‹N°›</a:t>
            </a:fld>
            <a:endParaRPr lang="fr-FR"/>
          </a:p>
        </p:txBody>
      </p:sp>
    </p:spTree>
    <p:extLst>
      <p:ext uri="{BB962C8B-B14F-4D97-AF65-F5344CB8AC3E}">
        <p14:creationId xmlns:p14="http://schemas.microsoft.com/office/powerpoint/2010/main" val="2787344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2DDAD6-47F6-BA92-30CD-D461103E245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F05E25C-DAA5-A735-3471-2AAD106FB25A}"/>
              </a:ext>
            </a:extLst>
          </p:cNvPr>
          <p:cNvSpPr>
            <a:spLocks noGrp="1"/>
          </p:cNvSpPr>
          <p:nvPr>
            <p:ph type="dt" sz="half" idx="10"/>
          </p:nvPr>
        </p:nvSpPr>
        <p:spPr/>
        <p:txBody>
          <a:bodyPr/>
          <a:lstStyle/>
          <a:p>
            <a:fld id="{7D6A675B-743A-4E7D-A7AF-3BC8368EB4C3}" type="datetimeFigureOut">
              <a:rPr lang="fr-FR" smtClean="0"/>
              <a:t>13/10/2024</a:t>
            </a:fld>
            <a:endParaRPr lang="fr-FR"/>
          </a:p>
        </p:txBody>
      </p:sp>
      <p:sp>
        <p:nvSpPr>
          <p:cNvPr id="4" name="Espace réservé du pied de page 3">
            <a:extLst>
              <a:ext uri="{FF2B5EF4-FFF2-40B4-BE49-F238E27FC236}">
                <a16:creationId xmlns:a16="http://schemas.microsoft.com/office/drawing/2014/main" id="{90DD508D-0410-616C-6718-C383204C0AD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B4EE49F-8920-5795-7297-6596538AA896}"/>
              </a:ext>
            </a:extLst>
          </p:cNvPr>
          <p:cNvSpPr>
            <a:spLocks noGrp="1"/>
          </p:cNvSpPr>
          <p:nvPr>
            <p:ph type="sldNum" sz="quarter" idx="12"/>
          </p:nvPr>
        </p:nvSpPr>
        <p:spPr/>
        <p:txBody>
          <a:bodyPr/>
          <a:lstStyle/>
          <a:p>
            <a:fld id="{656BEBC0-1982-4020-98A9-DAA3BF1E7583}" type="slidenum">
              <a:rPr lang="fr-FR" smtClean="0"/>
              <a:t>‹N°›</a:t>
            </a:fld>
            <a:endParaRPr lang="fr-FR"/>
          </a:p>
        </p:txBody>
      </p:sp>
    </p:spTree>
    <p:extLst>
      <p:ext uri="{BB962C8B-B14F-4D97-AF65-F5344CB8AC3E}">
        <p14:creationId xmlns:p14="http://schemas.microsoft.com/office/powerpoint/2010/main" val="1087938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9243E4D-9D5B-5E68-C452-D03C5E810E36}"/>
              </a:ext>
            </a:extLst>
          </p:cNvPr>
          <p:cNvSpPr>
            <a:spLocks noGrp="1"/>
          </p:cNvSpPr>
          <p:nvPr>
            <p:ph type="dt" sz="half" idx="10"/>
          </p:nvPr>
        </p:nvSpPr>
        <p:spPr/>
        <p:txBody>
          <a:bodyPr/>
          <a:lstStyle/>
          <a:p>
            <a:fld id="{7D6A675B-743A-4E7D-A7AF-3BC8368EB4C3}" type="datetimeFigureOut">
              <a:rPr lang="fr-FR" smtClean="0"/>
              <a:t>13/10/2024</a:t>
            </a:fld>
            <a:endParaRPr lang="fr-FR"/>
          </a:p>
        </p:txBody>
      </p:sp>
      <p:sp>
        <p:nvSpPr>
          <p:cNvPr id="3" name="Espace réservé du pied de page 2">
            <a:extLst>
              <a:ext uri="{FF2B5EF4-FFF2-40B4-BE49-F238E27FC236}">
                <a16:creationId xmlns:a16="http://schemas.microsoft.com/office/drawing/2014/main" id="{E67A2307-C5C8-3CFC-F849-C58A5EC4514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2E6B435-56FE-98BC-40F4-046097FB1968}"/>
              </a:ext>
            </a:extLst>
          </p:cNvPr>
          <p:cNvSpPr>
            <a:spLocks noGrp="1"/>
          </p:cNvSpPr>
          <p:nvPr>
            <p:ph type="sldNum" sz="quarter" idx="12"/>
          </p:nvPr>
        </p:nvSpPr>
        <p:spPr/>
        <p:txBody>
          <a:bodyPr/>
          <a:lstStyle/>
          <a:p>
            <a:fld id="{656BEBC0-1982-4020-98A9-DAA3BF1E7583}" type="slidenum">
              <a:rPr lang="fr-FR" smtClean="0"/>
              <a:t>‹N°›</a:t>
            </a:fld>
            <a:endParaRPr lang="fr-FR"/>
          </a:p>
        </p:txBody>
      </p:sp>
    </p:spTree>
    <p:extLst>
      <p:ext uri="{BB962C8B-B14F-4D97-AF65-F5344CB8AC3E}">
        <p14:creationId xmlns:p14="http://schemas.microsoft.com/office/powerpoint/2010/main" val="2354899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805DBB-906D-B438-E114-75457CEF6B93}"/>
              </a:ext>
            </a:extLst>
          </p:cNvPr>
          <p:cNvSpPr>
            <a:spLocks noGrp="1"/>
          </p:cNvSpPr>
          <p:nvPr>
            <p:ph type="title"/>
          </p:nvPr>
        </p:nvSpPr>
        <p:spPr>
          <a:xfrm>
            <a:off x="520700" y="712788"/>
            <a:ext cx="2436813" cy="249555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DE96D92-5651-8137-8906-4D8F6D02A00D}"/>
              </a:ext>
            </a:extLst>
          </p:cNvPr>
          <p:cNvSpPr>
            <a:spLocks noGrp="1"/>
          </p:cNvSpPr>
          <p:nvPr>
            <p:ph idx="1"/>
          </p:nvPr>
        </p:nvSpPr>
        <p:spPr>
          <a:xfrm>
            <a:off x="3213100" y="1539875"/>
            <a:ext cx="3824288" cy="7599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7A3ADCF-6E93-4890-C0EC-0B333B7CFE4B}"/>
              </a:ext>
            </a:extLst>
          </p:cNvPr>
          <p:cNvSpPr>
            <a:spLocks noGrp="1"/>
          </p:cNvSpPr>
          <p:nvPr>
            <p:ph type="body" sz="half" idx="2"/>
          </p:nvPr>
        </p:nvSpPr>
        <p:spPr>
          <a:xfrm>
            <a:off x="520700" y="3208338"/>
            <a:ext cx="2436813" cy="5943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06969E7-F99E-7220-F4DC-3EDB1355DDC6}"/>
              </a:ext>
            </a:extLst>
          </p:cNvPr>
          <p:cNvSpPr>
            <a:spLocks noGrp="1"/>
          </p:cNvSpPr>
          <p:nvPr>
            <p:ph type="dt" sz="half" idx="10"/>
          </p:nvPr>
        </p:nvSpPr>
        <p:spPr/>
        <p:txBody>
          <a:bodyPr/>
          <a:lstStyle/>
          <a:p>
            <a:fld id="{7D6A675B-743A-4E7D-A7AF-3BC8368EB4C3}" type="datetimeFigureOut">
              <a:rPr lang="fr-FR" smtClean="0"/>
              <a:t>13/10/2024</a:t>
            </a:fld>
            <a:endParaRPr lang="fr-FR"/>
          </a:p>
        </p:txBody>
      </p:sp>
      <p:sp>
        <p:nvSpPr>
          <p:cNvPr id="6" name="Espace réservé du pied de page 5">
            <a:extLst>
              <a:ext uri="{FF2B5EF4-FFF2-40B4-BE49-F238E27FC236}">
                <a16:creationId xmlns:a16="http://schemas.microsoft.com/office/drawing/2014/main" id="{50B12E1C-6CE5-45E2-09D4-6A327BEB521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B6B3834-8320-03A9-781D-EDBD7B4E2396}"/>
              </a:ext>
            </a:extLst>
          </p:cNvPr>
          <p:cNvSpPr>
            <a:spLocks noGrp="1"/>
          </p:cNvSpPr>
          <p:nvPr>
            <p:ph type="sldNum" sz="quarter" idx="12"/>
          </p:nvPr>
        </p:nvSpPr>
        <p:spPr/>
        <p:txBody>
          <a:bodyPr/>
          <a:lstStyle/>
          <a:p>
            <a:fld id="{656BEBC0-1982-4020-98A9-DAA3BF1E7583}" type="slidenum">
              <a:rPr lang="fr-FR" smtClean="0"/>
              <a:t>‹N°›</a:t>
            </a:fld>
            <a:endParaRPr lang="fr-FR"/>
          </a:p>
        </p:txBody>
      </p:sp>
    </p:spTree>
    <p:extLst>
      <p:ext uri="{BB962C8B-B14F-4D97-AF65-F5344CB8AC3E}">
        <p14:creationId xmlns:p14="http://schemas.microsoft.com/office/powerpoint/2010/main" val="2837386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D3304E-DBAA-7897-CC47-D8BF7F15403E}"/>
              </a:ext>
            </a:extLst>
          </p:cNvPr>
          <p:cNvSpPr>
            <a:spLocks noGrp="1"/>
          </p:cNvSpPr>
          <p:nvPr>
            <p:ph type="title"/>
          </p:nvPr>
        </p:nvSpPr>
        <p:spPr>
          <a:xfrm>
            <a:off x="520700" y="712788"/>
            <a:ext cx="2436813" cy="249555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463C299-8E7A-56C2-A0B1-426C300E060E}"/>
              </a:ext>
            </a:extLst>
          </p:cNvPr>
          <p:cNvSpPr>
            <a:spLocks noGrp="1"/>
          </p:cNvSpPr>
          <p:nvPr>
            <p:ph type="pic" idx="1"/>
          </p:nvPr>
        </p:nvSpPr>
        <p:spPr>
          <a:xfrm>
            <a:off x="3213100" y="1539875"/>
            <a:ext cx="3824288" cy="75993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DB025F8-3C67-1DF4-E9BA-CEC42CEED3BD}"/>
              </a:ext>
            </a:extLst>
          </p:cNvPr>
          <p:cNvSpPr>
            <a:spLocks noGrp="1"/>
          </p:cNvSpPr>
          <p:nvPr>
            <p:ph type="body" sz="half" idx="2"/>
          </p:nvPr>
        </p:nvSpPr>
        <p:spPr>
          <a:xfrm>
            <a:off x="520700" y="3208338"/>
            <a:ext cx="2436813" cy="5943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B677FE5-D068-900B-65F2-C33A1D4882F0}"/>
              </a:ext>
            </a:extLst>
          </p:cNvPr>
          <p:cNvSpPr>
            <a:spLocks noGrp="1"/>
          </p:cNvSpPr>
          <p:nvPr>
            <p:ph type="dt" sz="half" idx="10"/>
          </p:nvPr>
        </p:nvSpPr>
        <p:spPr/>
        <p:txBody>
          <a:bodyPr/>
          <a:lstStyle/>
          <a:p>
            <a:fld id="{7D6A675B-743A-4E7D-A7AF-3BC8368EB4C3}" type="datetimeFigureOut">
              <a:rPr lang="fr-FR" smtClean="0"/>
              <a:t>13/10/2024</a:t>
            </a:fld>
            <a:endParaRPr lang="fr-FR"/>
          </a:p>
        </p:txBody>
      </p:sp>
      <p:sp>
        <p:nvSpPr>
          <p:cNvPr id="6" name="Espace réservé du pied de page 5">
            <a:extLst>
              <a:ext uri="{FF2B5EF4-FFF2-40B4-BE49-F238E27FC236}">
                <a16:creationId xmlns:a16="http://schemas.microsoft.com/office/drawing/2014/main" id="{3E290B76-8A44-A497-898B-548E38C2D11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0EB8F13-4888-E4D9-2810-FEBEDD026F91}"/>
              </a:ext>
            </a:extLst>
          </p:cNvPr>
          <p:cNvSpPr>
            <a:spLocks noGrp="1"/>
          </p:cNvSpPr>
          <p:nvPr>
            <p:ph type="sldNum" sz="quarter" idx="12"/>
          </p:nvPr>
        </p:nvSpPr>
        <p:spPr/>
        <p:txBody>
          <a:bodyPr/>
          <a:lstStyle/>
          <a:p>
            <a:fld id="{656BEBC0-1982-4020-98A9-DAA3BF1E7583}" type="slidenum">
              <a:rPr lang="fr-FR" smtClean="0"/>
              <a:t>‹N°›</a:t>
            </a:fld>
            <a:endParaRPr lang="fr-FR"/>
          </a:p>
        </p:txBody>
      </p:sp>
    </p:spTree>
    <p:extLst>
      <p:ext uri="{BB962C8B-B14F-4D97-AF65-F5344CB8AC3E}">
        <p14:creationId xmlns:p14="http://schemas.microsoft.com/office/powerpoint/2010/main" val="3432587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828ED7-32E7-0D27-715B-038EEE8AB6E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D59DCFC-CDE1-9C05-D6B0-FAD868DB901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7FF7BB4-5B10-2EC1-5841-EA2EFC714A22}"/>
              </a:ext>
            </a:extLst>
          </p:cNvPr>
          <p:cNvSpPr>
            <a:spLocks noGrp="1"/>
          </p:cNvSpPr>
          <p:nvPr>
            <p:ph type="dt" sz="half" idx="10"/>
          </p:nvPr>
        </p:nvSpPr>
        <p:spPr/>
        <p:txBody>
          <a:bodyPr/>
          <a:lstStyle/>
          <a:p>
            <a:fld id="{7D6A675B-743A-4E7D-A7AF-3BC8368EB4C3}" type="datetimeFigureOut">
              <a:rPr lang="fr-FR" smtClean="0"/>
              <a:t>13/10/2024</a:t>
            </a:fld>
            <a:endParaRPr lang="fr-FR"/>
          </a:p>
        </p:txBody>
      </p:sp>
      <p:sp>
        <p:nvSpPr>
          <p:cNvPr id="5" name="Espace réservé du pied de page 4">
            <a:extLst>
              <a:ext uri="{FF2B5EF4-FFF2-40B4-BE49-F238E27FC236}">
                <a16:creationId xmlns:a16="http://schemas.microsoft.com/office/drawing/2014/main" id="{4AFBC51D-06E0-2AB4-3F29-121DA3A4E18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04FD302-455D-83E6-A3E9-11913BEA6588}"/>
              </a:ext>
            </a:extLst>
          </p:cNvPr>
          <p:cNvSpPr>
            <a:spLocks noGrp="1"/>
          </p:cNvSpPr>
          <p:nvPr>
            <p:ph type="sldNum" sz="quarter" idx="12"/>
          </p:nvPr>
        </p:nvSpPr>
        <p:spPr/>
        <p:txBody>
          <a:bodyPr/>
          <a:lstStyle/>
          <a:p>
            <a:fld id="{656BEBC0-1982-4020-98A9-DAA3BF1E7583}" type="slidenum">
              <a:rPr lang="fr-FR" smtClean="0"/>
              <a:t>‹N°›</a:t>
            </a:fld>
            <a:endParaRPr lang="fr-FR"/>
          </a:p>
        </p:txBody>
      </p:sp>
    </p:spTree>
    <p:extLst>
      <p:ext uri="{BB962C8B-B14F-4D97-AF65-F5344CB8AC3E}">
        <p14:creationId xmlns:p14="http://schemas.microsoft.com/office/powerpoint/2010/main" val="3555542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247280E-E7BE-B386-94F1-2AA0347E66F4}"/>
              </a:ext>
            </a:extLst>
          </p:cNvPr>
          <p:cNvSpPr>
            <a:spLocks noGrp="1"/>
          </p:cNvSpPr>
          <p:nvPr>
            <p:ph type="title" orient="vert"/>
          </p:nvPr>
        </p:nvSpPr>
        <p:spPr>
          <a:xfrm>
            <a:off x="5408613" y="569913"/>
            <a:ext cx="1628775" cy="9061450"/>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CFB9EB9-DA7A-92F9-D560-B4CD67F1E673}"/>
              </a:ext>
            </a:extLst>
          </p:cNvPr>
          <p:cNvSpPr>
            <a:spLocks noGrp="1"/>
          </p:cNvSpPr>
          <p:nvPr>
            <p:ph type="body" orient="vert" idx="1"/>
          </p:nvPr>
        </p:nvSpPr>
        <p:spPr>
          <a:xfrm>
            <a:off x="519113" y="569913"/>
            <a:ext cx="4737100" cy="906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78203B3-1A30-B0C3-766A-73F79F593930}"/>
              </a:ext>
            </a:extLst>
          </p:cNvPr>
          <p:cNvSpPr>
            <a:spLocks noGrp="1"/>
          </p:cNvSpPr>
          <p:nvPr>
            <p:ph type="dt" sz="half" idx="10"/>
          </p:nvPr>
        </p:nvSpPr>
        <p:spPr/>
        <p:txBody>
          <a:bodyPr/>
          <a:lstStyle/>
          <a:p>
            <a:fld id="{7D6A675B-743A-4E7D-A7AF-3BC8368EB4C3}" type="datetimeFigureOut">
              <a:rPr lang="fr-FR" smtClean="0"/>
              <a:t>13/10/2024</a:t>
            </a:fld>
            <a:endParaRPr lang="fr-FR"/>
          </a:p>
        </p:txBody>
      </p:sp>
      <p:sp>
        <p:nvSpPr>
          <p:cNvPr id="5" name="Espace réservé du pied de page 4">
            <a:extLst>
              <a:ext uri="{FF2B5EF4-FFF2-40B4-BE49-F238E27FC236}">
                <a16:creationId xmlns:a16="http://schemas.microsoft.com/office/drawing/2014/main" id="{F95F2C2A-41ED-AB1C-93CF-8625F63FF9B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6A9B7B1-C3F6-E20B-2D6E-DEDA727D87CB}"/>
              </a:ext>
            </a:extLst>
          </p:cNvPr>
          <p:cNvSpPr>
            <a:spLocks noGrp="1"/>
          </p:cNvSpPr>
          <p:nvPr>
            <p:ph type="sldNum" sz="quarter" idx="12"/>
          </p:nvPr>
        </p:nvSpPr>
        <p:spPr/>
        <p:txBody>
          <a:bodyPr/>
          <a:lstStyle/>
          <a:p>
            <a:fld id="{656BEBC0-1982-4020-98A9-DAA3BF1E7583}" type="slidenum">
              <a:rPr lang="fr-FR" smtClean="0"/>
              <a:t>‹N°›</a:t>
            </a:fld>
            <a:endParaRPr lang="fr-FR"/>
          </a:p>
        </p:txBody>
      </p:sp>
    </p:spTree>
    <p:extLst>
      <p:ext uri="{BB962C8B-B14F-4D97-AF65-F5344CB8AC3E}">
        <p14:creationId xmlns:p14="http://schemas.microsoft.com/office/powerpoint/2010/main" val="21719578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60729" y="214629"/>
            <a:ext cx="6035040" cy="709930"/>
          </a:xfrm>
          <a:prstGeom prst="rect">
            <a:avLst/>
          </a:prstGeom>
        </p:spPr>
        <p:txBody>
          <a:bodyPr wrap="square" lIns="0" tIns="0" rIns="0" bIns="0">
            <a:spAutoFit/>
          </a:bodyPr>
          <a:lstStyle>
            <a:lvl1pPr>
              <a:defRPr sz="4800" b="0" i="0">
                <a:solidFill>
                  <a:schemeClr val="bg1"/>
                </a:solidFill>
                <a:latin typeface="DejaVu Sans"/>
                <a:cs typeface="DejaVu Sans"/>
              </a:defRPr>
            </a:lvl1pPr>
          </a:lstStyle>
          <a:p>
            <a:endParaRPr/>
          </a:p>
        </p:txBody>
      </p:sp>
      <p:sp>
        <p:nvSpPr>
          <p:cNvPr id="3" name="Holder 3"/>
          <p:cNvSpPr>
            <a:spLocks noGrp="1"/>
          </p:cNvSpPr>
          <p:nvPr>
            <p:ph type="body" idx="1"/>
          </p:nvPr>
        </p:nvSpPr>
        <p:spPr>
          <a:xfrm>
            <a:off x="377825" y="2459482"/>
            <a:ext cx="6800850"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9210" y="9944862"/>
            <a:ext cx="2418080"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825" y="9944862"/>
            <a:ext cx="173799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10/13/2024</a:t>
            </a:fld>
            <a:endParaRPr lang="en-US"/>
          </a:p>
        </p:txBody>
      </p:sp>
      <p:sp>
        <p:nvSpPr>
          <p:cNvPr id="6" name="Holder 6"/>
          <p:cNvSpPr>
            <a:spLocks noGrp="1"/>
          </p:cNvSpPr>
          <p:nvPr>
            <p:ph type="sldNum" sz="quarter" idx="7"/>
          </p:nvPr>
        </p:nvSpPr>
        <p:spPr>
          <a:xfrm>
            <a:off x="5440680" y="9944862"/>
            <a:ext cx="173799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‹N°›</a:t>
            </a:fld>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E3B811E-6ABB-8D47-2F90-6E2411B8EF63}"/>
              </a:ext>
            </a:extLst>
          </p:cNvPr>
          <p:cNvSpPr>
            <a:spLocks noGrp="1"/>
          </p:cNvSpPr>
          <p:nvPr>
            <p:ph type="title"/>
          </p:nvPr>
        </p:nvSpPr>
        <p:spPr>
          <a:xfrm>
            <a:off x="519113" y="569913"/>
            <a:ext cx="6518275" cy="206692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43CDA4F-4B99-ED56-4574-3B49EEF5CBEE}"/>
              </a:ext>
            </a:extLst>
          </p:cNvPr>
          <p:cNvSpPr>
            <a:spLocks noGrp="1"/>
          </p:cNvSpPr>
          <p:nvPr>
            <p:ph type="body" idx="1"/>
          </p:nvPr>
        </p:nvSpPr>
        <p:spPr>
          <a:xfrm>
            <a:off x="519113" y="2846388"/>
            <a:ext cx="6518275" cy="678497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1F81734-69FE-E61E-AB8A-D419AA27F901}"/>
              </a:ext>
            </a:extLst>
          </p:cNvPr>
          <p:cNvSpPr>
            <a:spLocks noGrp="1"/>
          </p:cNvSpPr>
          <p:nvPr>
            <p:ph type="dt" sz="half" idx="2"/>
          </p:nvPr>
        </p:nvSpPr>
        <p:spPr>
          <a:xfrm>
            <a:off x="519113" y="9910763"/>
            <a:ext cx="1700212" cy="569912"/>
          </a:xfrm>
          <a:prstGeom prst="rect">
            <a:avLst/>
          </a:prstGeom>
        </p:spPr>
        <p:txBody>
          <a:bodyPr vert="horz" lIns="91440" tIns="45720" rIns="91440" bIns="45720" rtlCol="0" anchor="ctr"/>
          <a:lstStyle>
            <a:lvl1pPr algn="l">
              <a:defRPr sz="1200">
                <a:solidFill>
                  <a:schemeClr val="tx1">
                    <a:tint val="75000"/>
                  </a:schemeClr>
                </a:solidFill>
              </a:defRPr>
            </a:lvl1pPr>
          </a:lstStyle>
          <a:p>
            <a:fld id="{7D6A675B-743A-4E7D-A7AF-3BC8368EB4C3}" type="datetimeFigureOut">
              <a:rPr lang="fr-FR" smtClean="0"/>
              <a:t>13/10/2024</a:t>
            </a:fld>
            <a:endParaRPr lang="fr-FR"/>
          </a:p>
        </p:txBody>
      </p:sp>
      <p:sp>
        <p:nvSpPr>
          <p:cNvPr id="5" name="Espace réservé du pied de page 4">
            <a:extLst>
              <a:ext uri="{FF2B5EF4-FFF2-40B4-BE49-F238E27FC236}">
                <a16:creationId xmlns:a16="http://schemas.microsoft.com/office/drawing/2014/main" id="{F1338D63-463C-7CD7-FAD3-B0F0D7D848F2}"/>
              </a:ext>
            </a:extLst>
          </p:cNvPr>
          <p:cNvSpPr>
            <a:spLocks noGrp="1"/>
          </p:cNvSpPr>
          <p:nvPr>
            <p:ph type="ftr" sz="quarter" idx="3"/>
          </p:nvPr>
        </p:nvSpPr>
        <p:spPr>
          <a:xfrm>
            <a:off x="2503488" y="9910763"/>
            <a:ext cx="2549525" cy="5699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CD8C8C4-84A3-75F5-18F4-E734FA971B79}"/>
              </a:ext>
            </a:extLst>
          </p:cNvPr>
          <p:cNvSpPr>
            <a:spLocks noGrp="1"/>
          </p:cNvSpPr>
          <p:nvPr>
            <p:ph type="sldNum" sz="quarter" idx="4"/>
          </p:nvPr>
        </p:nvSpPr>
        <p:spPr>
          <a:xfrm>
            <a:off x="5337175" y="9910763"/>
            <a:ext cx="1700213" cy="569912"/>
          </a:xfrm>
          <a:prstGeom prst="rect">
            <a:avLst/>
          </a:prstGeom>
        </p:spPr>
        <p:txBody>
          <a:bodyPr vert="horz" lIns="91440" tIns="45720" rIns="91440" bIns="45720" rtlCol="0" anchor="ctr"/>
          <a:lstStyle>
            <a:lvl1pPr algn="r">
              <a:defRPr sz="1200">
                <a:solidFill>
                  <a:schemeClr val="tx1">
                    <a:tint val="75000"/>
                  </a:schemeClr>
                </a:solidFill>
              </a:defRPr>
            </a:lvl1pPr>
          </a:lstStyle>
          <a:p>
            <a:fld id="{656BEBC0-1982-4020-98A9-DAA3BF1E7583}" type="slidenum">
              <a:rPr lang="fr-FR" smtClean="0"/>
              <a:t>‹N°›</a:t>
            </a:fld>
            <a:endParaRPr lang="fr-FR"/>
          </a:p>
        </p:txBody>
      </p:sp>
    </p:spTree>
    <p:extLst>
      <p:ext uri="{BB962C8B-B14F-4D97-AF65-F5344CB8AC3E}">
        <p14:creationId xmlns:p14="http://schemas.microsoft.com/office/powerpoint/2010/main" val="23569020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3.png"/><Relationship Id="rId3" Type="http://schemas.openxmlformats.org/officeDocument/2006/relationships/image" Target="../media/image5.jpg"/><Relationship Id="rId7" Type="http://schemas.openxmlformats.org/officeDocument/2006/relationships/image" Target="../media/image9.jp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jpg"/></Relationships>
</file>

<file path=ppt/slides/_rels/slide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jpg"/><Relationship Id="rId7" Type="http://schemas.openxmlformats.org/officeDocument/2006/relationships/image" Target="../media/image19.pn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8.jpg"/><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82E317EA-E0B1-1607-E17E-D08FAE4CF655}"/>
              </a:ext>
            </a:extLst>
          </p:cNvPr>
          <p:cNvSpPr txBox="1"/>
          <p:nvPr/>
        </p:nvSpPr>
        <p:spPr>
          <a:xfrm>
            <a:off x="7054850" y="317500"/>
            <a:ext cx="131445" cy="718145"/>
          </a:xfrm>
          <a:prstGeom prst="rect">
            <a:avLst/>
          </a:prstGeom>
        </p:spPr>
        <p:txBody>
          <a:bodyPr vert="horz" wrap="square" lIns="0" tIns="12700" rIns="0" bIns="0" rtlCol="0">
            <a:spAutoFit/>
          </a:bodyPr>
          <a:lstStyle/>
          <a:p>
            <a:pPr marL="12700">
              <a:lnSpc>
                <a:spcPts val="1764"/>
              </a:lnSpc>
              <a:spcBef>
                <a:spcPts val="100"/>
              </a:spcBef>
            </a:pPr>
            <a:r>
              <a:rPr lang="fr-FR" sz="1500" dirty="0">
                <a:latin typeface="Arial"/>
                <a:cs typeface="Arial"/>
              </a:rPr>
              <a:t>0</a:t>
            </a:r>
          </a:p>
          <a:p>
            <a:pPr marL="12700">
              <a:lnSpc>
                <a:spcPts val="1764"/>
              </a:lnSpc>
              <a:spcBef>
                <a:spcPts val="100"/>
              </a:spcBef>
            </a:pPr>
            <a:r>
              <a:rPr lang="fr-FR" sz="1500" dirty="0">
                <a:latin typeface="Arial"/>
                <a:cs typeface="Arial"/>
              </a:rPr>
              <a:t>0</a:t>
            </a:r>
            <a:endParaRPr sz="1500" dirty="0">
              <a:latin typeface="Arial"/>
              <a:cs typeface="Arial"/>
            </a:endParaRPr>
          </a:p>
          <a:p>
            <a:pPr marL="12700">
              <a:lnSpc>
                <a:spcPts val="1760"/>
              </a:lnSpc>
            </a:pPr>
            <a:r>
              <a:rPr lang="fr-FR" sz="1500" dirty="0">
                <a:latin typeface="Arial"/>
                <a:cs typeface="Arial"/>
              </a:rPr>
              <a:t>1</a:t>
            </a:r>
            <a:endParaRPr sz="1500" dirty="0">
              <a:latin typeface="Arial"/>
              <a:cs typeface="Arial"/>
            </a:endParaRPr>
          </a:p>
        </p:txBody>
      </p:sp>
      <p:sp>
        <p:nvSpPr>
          <p:cNvPr id="3" name="object 6">
            <a:extLst>
              <a:ext uri="{FF2B5EF4-FFF2-40B4-BE49-F238E27FC236}">
                <a16:creationId xmlns:a16="http://schemas.microsoft.com/office/drawing/2014/main" id="{4BFB60B2-1228-2314-1643-C17135800FAB}"/>
              </a:ext>
            </a:extLst>
          </p:cNvPr>
          <p:cNvSpPr txBox="1"/>
          <p:nvPr/>
        </p:nvSpPr>
        <p:spPr>
          <a:xfrm>
            <a:off x="634364" y="2381250"/>
            <a:ext cx="6518909" cy="705961"/>
          </a:xfrm>
          <a:prstGeom prst="rect">
            <a:avLst/>
          </a:prstGeom>
        </p:spPr>
        <p:txBody>
          <a:bodyPr vert="horz" wrap="square" lIns="0" tIns="26034" rIns="0" bIns="0" rtlCol="0">
            <a:spAutoFit/>
          </a:bodyPr>
          <a:lstStyle/>
          <a:p>
            <a:pPr marL="12700" marR="5080">
              <a:lnSpc>
                <a:spcPts val="1739"/>
              </a:lnSpc>
              <a:spcBef>
                <a:spcPts val="204"/>
              </a:spcBef>
              <a:tabLst>
                <a:tab pos="431165" algn="l"/>
                <a:tab pos="1205865" algn="l"/>
                <a:tab pos="1705610" algn="l"/>
                <a:tab pos="2135505" algn="l"/>
                <a:tab pos="2977515" algn="l"/>
                <a:tab pos="3385185" algn="l"/>
                <a:tab pos="4217035" algn="l"/>
                <a:tab pos="4717415" algn="l"/>
                <a:tab pos="5068570" algn="l"/>
                <a:tab pos="6050280" algn="l"/>
              </a:tabLst>
            </a:pPr>
            <a:endParaRPr lang="fr-FR" sz="1500" spc="-5" dirty="0">
              <a:latin typeface="Trebuchet MS"/>
              <a:cs typeface="Trebuchet MS"/>
            </a:endParaRPr>
          </a:p>
          <a:p>
            <a:pPr marL="12700" marR="5080">
              <a:lnSpc>
                <a:spcPts val="1739"/>
              </a:lnSpc>
              <a:spcBef>
                <a:spcPts val="204"/>
              </a:spcBef>
              <a:tabLst>
                <a:tab pos="431165" algn="l"/>
                <a:tab pos="1205865" algn="l"/>
                <a:tab pos="1705610" algn="l"/>
                <a:tab pos="2135505" algn="l"/>
                <a:tab pos="2977515" algn="l"/>
                <a:tab pos="3385185" algn="l"/>
                <a:tab pos="4217035" algn="l"/>
                <a:tab pos="4717415" algn="l"/>
                <a:tab pos="5068570" algn="l"/>
                <a:tab pos="6050280" algn="l"/>
              </a:tabLst>
            </a:pPr>
            <a:r>
              <a:rPr sz="1500" spc="-5" dirty="0">
                <a:latin typeface="Trebuchet MS"/>
                <a:cs typeface="Trebuchet MS"/>
              </a:rPr>
              <a:t>L</a:t>
            </a:r>
            <a:r>
              <a:rPr sz="1500" spc="-10" dirty="0">
                <a:latin typeface="Trebuchet MS"/>
                <a:cs typeface="Trebuchet MS"/>
              </a:rPr>
              <a:t>e</a:t>
            </a:r>
            <a:r>
              <a:rPr sz="1500" dirty="0">
                <a:latin typeface="Trebuchet MS"/>
                <a:cs typeface="Trebuchet MS"/>
              </a:rPr>
              <a:t>s	</a:t>
            </a:r>
            <a:r>
              <a:rPr lang="fr-FR" sz="1500" spc="-5" dirty="0">
                <a:latin typeface="Trebuchet MS"/>
                <a:cs typeface="Trebuchet MS"/>
              </a:rPr>
              <a:t>fichiers</a:t>
            </a:r>
            <a:r>
              <a:rPr sz="1500" dirty="0">
                <a:latin typeface="Trebuchet MS"/>
                <a:cs typeface="Trebuchet MS"/>
              </a:rPr>
              <a:t>	</a:t>
            </a:r>
            <a:r>
              <a:rPr lang="fr-FR" sz="1500" dirty="0">
                <a:latin typeface="Trebuchet MS"/>
                <a:cs typeface="Trebuchet MS"/>
              </a:rPr>
              <a:t>sont</a:t>
            </a:r>
            <a:r>
              <a:rPr sz="1500" dirty="0">
                <a:latin typeface="Trebuchet MS"/>
                <a:cs typeface="Trebuchet MS"/>
              </a:rPr>
              <a:t>	des	</a:t>
            </a:r>
            <a:r>
              <a:rPr lang="fr-FR" sz="1500" dirty="0">
                <a:latin typeface="Trebuchet MS"/>
                <a:cs typeface="Trebuchet MS"/>
              </a:rPr>
              <a:t>données</a:t>
            </a:r>
            <a:r>
              <a:rPr sz="1500" dirty="0">
                <a:latin typeface="Trebuchet MS"/>
                <a:cs typeface="Trebuchet MS"/>
              </a:rPr>
              <a:t>	q</a:t>
            </a:r>
            <a:r>
              <a:rPr sz="1500" spc="-5" dirty="0">
                <a:latin typeface="Trebuchet MS"/>
                <a:cs typeface="Trebuchet MS"/>
              </a:rPr>
              <a:t>u</a:t>
            </a:r>
            <a:r>
              <a:rPr sz="1500" dirty="0">
                <a:latin typeface="Trebuchet MS"/>
                <a:cs typeface="Trebuchet MS"/>
              </a:rPr>
              <a:t>i	</a:t>
            </a:r>
            <a:r>
              <a:rPr lang="fr-FR" sz="1500" spc="-10" dirty="0">
                <a:latin typeface="Trebuchet MS"/>
                <a:cs typeface="Trebuchet MS"/>
              </a:rPr>
              <a:t>peuvent</a:t>
            </a:r>
            <a:r>
              <a:rPr sz="1500" dirty="0">
                <a:latin typeface="Trebuchet MS"/>
                <a:cs typeface="Trebuchet MS"/>
              </a:rPr>
              <a:t>	</a:t>
            </a:r>
            <a:r>
              <a:rPr lang="fr-FR" sz="1500" dirty="0">
                <a:latin typeface="Trebuchet MS"/>
                <a:cs typeface="Trebuchet MS"/>
              </a:rPr>
              <a:t>être</a:t>
            </a:r>
            <a:r>
              <a:rPr sz="1500" dirty="0">
                <a:latin typeface="Trebuchet MS"/>
                <a:cs typeface="Trebuchet MS"/>
              </a:rPr>
              <a:t>	</a:t>
            </a:r>
            <a:r>
              <a:rPr sz="1500" spc="-10" dirty="0">
                <a:latin typeface="Trebuchet MS"/>
                <a:cs typeface="Trebuchet MS"/>
              </a:rPr>
              <a:t>d</a:t>
            </a:r>
            <a:r>
              <a:rPr sz="1500" dirty="0">
                <a:latin typeface="Trebuchet MS"/>
                <a:cs typeface="Trebuchet MS"/>
              </a:rPr>
              <a:t>e	</a:t>
            </a:r>
            <a:r>
              <a:rPr lang="fr-FR" sz="1500" dirty="0">
                <a:latin typeface="Trebuchet MS"/>
                <a:cs typeface="Trebuchet MS"/>
              </a:rPr>
              <a:t>différents</a:t>
            </a:r>
            <a:r>
              <a:rPr sz="1500" dirty="0">
                <a:latin typeface="Trebuchet MS"/>
                <a:cs typeface="Trebuchet MS"/>
              </a:rPr>
              <a:t>	</a:t>
            </a:r>
            <a:r>
              <a:rPr sz="1500" spc="-10" dirty="0">
                <a:latin typeface="Trebuchet MS"/>
                <a:cs typeface="Trebuchet MS"/>
              </a:rPr>
              <a:t>t</a:t>
            </a:r>
            <a:r>
              <a:rPr sz="1500" spc="-5" dirty="0">
                <a:latin typeface="Trebuchet MS"/>
                <a:cs typeface="Trebuchet MS"/>
              </a:rPr>
              <a:t>y</a:t>
            </a:r>
            <a:r>
              <a:rPr sz="1500" dirty="0">
                <a:latin typeface="Trebuchet MS"/>
                <a:cs typeface="Trebuchet MS"/>
              </a:rPr>
              <a:t>p</a:t>
            </a:r>
            <a:r>
              <a:rPr sz="1500" spc="-10" dirty="0">
                <a:latin typeface="Trebuchet MS"/>
                <a:cs typeface="Trebuchet MS"/>
              </a:rPr>
              <a:t>e</a:t>
            </a:r>
            <a:r>
              <a:rPr sz="1500" dirty="0">
                <a:latin typeface="Trebuchet MS"/>
                <a:cs typeface="Trebuchet MS"/>
              </a:rPr>
              <a:t>s  </a:t>
            </a:r>
            <a:r>
              <a:rPr sz="1500" spc="-5" dirty="0">
                <a:latin typeface="Trebuchet MS"/>
                <a:cs typeface="Trebuchet MS"/>
              </a:rPr>
              <a:t>(</a:t>
            </a:r>
            <a:r>
              <a:rPr lang="fr-FR" sz="1500" spc="-5" dirty="0">
                <a:latin typeface="Trebuchet MS"/>
                <a:cs typeface="Trebuchet MS"/>
              </a:rPr>
              <a:t>exemple</a:t>
            </a:r>
            <a:r>
              <a:rPr sz="1500" spc="-5" dirty="0">
                <a:latin typeface="Trebuchet MS"/>
                <a:cs typeface="Trebuchet MS"/>
              </a:rPr>
              <a:t> </a:t>
            </a:r>
            <a:r>
              <a:rPr sz="1500" dirty="0">
                <a:latin typeface="Trebuchet MS"/>
                <a:cs typeface="Trebuchet MS"/>
              </a:rPr>
              <a:t>: </a:t>
            </a:r>
            <a:r>
              <a:rPr lang="fr-FR" sz="1500" spc="-5" dirty="0">
                <a:latin typeface="Trebuchet MS"/>
                <a:cs typeface="Trebuchet MS"/>
              </a:rPr>
              <a:t>texte</a:t>
            </a:r>
            <a:r>
              <a:rPr sz="1500" spc="-5" dirty="0">
                <a:latin typeface="Trebuchet MS"/>
                <a:cs typeface="Trebuchet MS"/>
              </a:rPr>
              <a:t>, image, son ou vidéo</a:t>
            </a:r>
            <a:r>
              <a:rPr lang="fr-FR" sz="1500" spc="-5" dirty="0">
                <a:latin typeface="Trebuchet MS"/>
                <a:cs typeface="Trebuchet MS"/>
              </a:rPr>
              <a:t>, …</a:t>
            </a:r>
            <a:r>
              <a:rPr sz="1500" spc="-5" dirty="0">
                <a:latin typeface="Trebuchet MS"/>
                <a:cs typeface="Trebuchet MS"/>
              </a:rPr>
              <a:t>). </a:t>
            </a:r>
            <a:endParaRPr sz="1500" dirty="0">
              <a:latin typeface="Trebuchet MS"/>
              <a:cs typeface="Trebuchet MS"/>
            </a:endParaRPr>
          </a:p>
        </p:txBody>
      </p:sp>
      <p:sp>
        <p:nvSpPr>
          <p:cNvPr id="4" name="object 18">
            <a:extLst>
              <a:ext uri="{FF2B5EF4-FFF2-40B4-BE49-F238E27FC236}">
                <a16:creationId xmlns:a16="http://schemas.microsoft.com/office/drawing/2014/main" id="{8AD254C6-0B38-27F8-E2AA-A9C4319E11CE}"/>
              </a:ext>
            </a:extLst>
          </p:cNvPr>
          <p:cNvSpPr txBox="1"/>
          <p:nvPr/>
        </p:nvSpPr>
        <p:spPr>
          <a:xfrm>
            <a:off x="645795" y="2138681"/>
            <a:ext cx="6694170" cy="266700"/>
          </a:xfrm>
          <a:prstGeom prst="rect">
            <a:avLst/>
          </a:prstGeom>
          <a:solidFill>
            <a:srgbClr val="ABCF8C"/>
          </a:solidFill>
        </p:spPr>
        <p:txBody>
          <a:bodyPr vert="horz" wrap="square" lIns="0" tIns="0" rIns="0" bIns="0" rtlCol="0">
            <a:spAutoFit/>
          </a:bodyPr>
          <a:lstStyle/>
          <a:p>
            <a:pPr marL="1270" algn="ctr">
              <a:lnSpc>
                <a:spcPts val="2030"/>
              </a:lnSpc>
            </a:pPr>
            <a:r>
              <a:rPr lang="fr-FR" sz="1800" b="1" spc="-5" dirty="0">
                <a:solidFill>
                  <a:srgbClr val="FFFFFF"/>
                </a:solidFill>
                <a:latin typeface="DejaVu Sans Condensed"/>
                <a:cs typeface="DejaVu Sans Condensed"/>
              </a:rPr>
              <a:t>Fichier : définition</a:t>
            </a:r>
            <a:endParaRPr sz="1800" dirty="0">
              <a:latin typeface="DejaVu Sans Condensed"/>
              <a:cs typeface="DejaVu Sans Condensed"/>
            </a:endParaRPr>
          </a:p>
        </p:txBody>
      </p:sp>
      <p:sp>
        <p:nvSpPr>
          <p:cNvPr id="5" name="object 19">
            <a:extLst>
              <a:ext uri="{FF2B5EF4-FFF2-40B4-BE49-F238E27FC236}">
                <a16:creationId xmlns:a16="http://schemas.microsoft.com/office/drawing/2014/main" id="{A574F48F-BB7C-2857-6DCF-C8118CACF9AB}"/>
              </a:ext>
            </a:extLst>
          </p:cNvPr>
          <p:cNvSpPr/>
          <p:nvPr/>
        </p:nvSpPr>
        <p:spPr>
          <a:xfrm>
            <a:off x="144146" y="3508416"/>
            <a:ext cx="7291704" cy="4097773"/>
          </a:xfrm>
          <a:prstGeom prst="rect">
            <a:avLst/>
          </a:prstGeom>
          <a:blipFill>
            <a:blip r:embed="rId2" cstate="print"/>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3B2867DE-5D64-F835-7395-3C0B7C33D49B}"/>
              </a:ext>
            </a:extLst>
          </p:cNvPr>
          <p:cNvSpPr txBox="1"/>
          <p:nvPr/>
        </p:nvSpPr>
        <p:spPr>
          <a:xfrm>
            <a:off x="585530" y="8027394"/>
            <a:ext cx="5986780" cy="1601078"/>
          </a:xfrm>
          <a:prstGeom prst="rect">
            <a:avLst/>
          </a:prstGeom>
        </p:spPr>
        <p:txBody>
          <a:bodyPr vert="horz" wrap="square" lIns="0" tIns="26034" rIns="0" bIns="0" rtlCol="0">
            <a:spAutoFit/>
          </a:bodyPr>
          <a:lstStyle/>
          <a:p>
            <a:pPr marL="12700" marR="5080">
              <a:lnSpc>
                <a:spcPts val="1739"/>
              </a:lnSpc>
              <a:spcBef>
                <a:spcPts val="204"/>
              </a:spcBef>
            </a:pPr>
            <a:r>
              <a:rPr sz="1500" spc="-5" dirty="0">
                <a:latin typeface="Trebuchet MS"/>
                <a:cs typeface="Trebuchet MS"/>
              </a:rPr>
              <a:t>Un fichier est composé de deux parties</a:t>
            </a:r>
            <a:r>
              <a:rPr lang="fr-FR" sz="1500" spc="-5" dirty="0">
                <a:latin typeface="Trebuchet MS"/>
                <a:cs typeface="Trebuchet MS"/>
              </a:rPr>
              <a:t> :</a:t>
            </a:r>
            <a:r>
              <a:rPr sz="1500" spc="-5" dirty="0">
                <a:latin typeface="Trebuchet MS"/>
                <a:cs typeface="Trebuchet MS"/>
              </a:rPr>
              <a:t> </a:t>
            </a:r>
            <a:r>
              <a:rPr lang="fr-FR" sz="1500" spc="-5" dirty="0">
                <a:latin typeface="Trebuchet MS"/>
                <a:cs typeface="Trebuchet MS"/>
              </a:rPr>
              <a:t>s</a:t>
            </a:r>
            <a:r>
              <a:rPr sz="1500" b="1" spc="-5" dirty="0">
                <a:latin typeface="Trebuchet MS"/>
                <a:cs typeface="Trebuchet MS"/>
              </a:rPr>
              <a:t>on </a:t>
            </a:r>
            <a:r>
              <a:rPr sz="1500" b="1" dirty="0">
                <a:latin typeface="Trebuchet MS"/>
                <a:cs typeface="Trebuchet MS"/>
              </a:rPr>
              <a:t>nom </a:t>
            </a:r>
            <a:r>
              <a:rPr sz="1500" b="1" spc="-5" dirty="0">
                <a:latin typeface="Trebuchet MS"/>
                <a:cs typeface="Trebuchet MS"/>
              </a:rPr>
              <a:t>et son extension</a:t>
            </a:r>
            <a:r>
              <a:rPr sz="1500" spc="-5" dirty="0">
                <a:latin typeface="Trebuchet MS"/>
                <a:cs typeface="Trebuchet MS"/>
              </a:rPr>
              <a:t>.  L'extension permet de définir </a:t>
            </a:r>
            <a:r>
              <a:rPr lang="fr-FR" sz="1500" spc="-5" dirty="0">
                <a:latin typeface="Trebuchet MS"/>
                <a:cs typeface="Trebuchet MS"/>
              </a:rPr>
              <a:t>de quel type est le fichier</a:t>
            </a:r>
            <a:r>
              <a:rPr sz="1500" spc="-30" dirty="0">
                <a:latin typeface="Trebuchet MS"/>
                <a:cs typeface="Trebuchet MS"/>
              </a:rPr>
              <a:t>.</a:t>
            </a:r>
            <a:endParaRPr lang="fr-FR" sz="1500" spc="-30" dirty="0">
              <a:latin typeface="Trebuchet MS"/>
              <a:cs typeface="Trebuchet MS"/>
            </a:endParaRPr>
          </a:p>
          <a:p>
            <a:pPr marL="12700" marR="5080">
              <a:lnSpc>
                <a:spcPts val="1739"/>
              </a:lnSpc>
              <a:spcBef>
                <a:spcPts val="204"/>
              </a:spcBef>
            </a:pPr>
            <a:endParaRPr lang="fr-FR" sz="1500" spc="-30" dirty="0">
              <a:latin typeface="Trebuchet MS"/>
              <a:cs typeface="Trebuchet MS"/>
            </a:endParaRPr>
          </a:p>
          <a:p>
            <a:pPr marL="12700" marR="5080">
              <a:lnSpc>
                <a:spcPts val="1739"/>
              </a:lnSpc>
              <a:spcBef>
                <a:spcPts val="204"/>
              </a:spcBef>
            </a:pPr>
            <a:r>
              <a:rPr lang="fr-FR" sz="1500" spc="-30" dirty="0">
                <a:latin typeface="Trebuchet MS"/>
                <a:cs typeface="Trebuchet MS"/>
              </a:rPr>
              <a:t>Par ailleurs, l’extension est associée à un programme Windows qui permet d’ouvrir le fichier. Ces programmes sont identifiés par une icône représentative.</a:t>
            </a:r>
            <a:endParaRPr sz="1500" dirty="0">
              <a:latin typeface="Trebuchet MS"/>
              <a:cs typeface="Trebuchet MS"/>
            </a:endParaRPr>
          </a:p>
          <a:p>
            <a:pPr>
              <a:lnSpc>
                <a:spcPct val="100000"/>
              </a:lnSpc>
              <a:spcBef>
                <a:spcPts val="15"/>
              </a:spcBef>
            </a:pPr>
            <a:endParaRPr sz="1400" dirty="0">
              <a:latin typeface="Times New Roman"/>
              <a:cs typeface="Times New Roman"/>
            </a:endParaRPr>
          </a:p>
        </p:txBody>
      </p:sp>
      <p:sp>
        <p:nvSpPr>
          <p:cNvPr id="7" name="object 23">
            <a:extLst>
              <a:ext uri="{FF2B5EF4-FFF2-40B4-BE49-F238E27FC236}">
                <a16:creationId xmlns:a16="http://schemas.microsoft.com/office/drawing/2014/main" id="{EFD6D6D9-0569-2DF2-3F02-E08E6AC00681}"/>
              </a:ext>
            </a:extLst>
          </p:cNvPr>
          <p:cNvSpPr/>
          <p:nvPr/>
        </p:nvSpPr>
        <p:spPr>
          <a:xfrm>
            <a:off x="115630" y="1982019"/>
            <a:ext cx="501650" cy="73533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22905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26EB720B-E54C-9F10-5F3E-E161A73F83EB}"/>
              </a:ext>
            </a:extLst>
          </p:cNvPr>
          <p:cNvSpPr txBox="1"/>
          <p:nvPr/>
        </p:nvSpPr>
        <p:spPr>
          <a:xfrm>
            <a:off x="7054850" y="317500"/>
            <a:ext cx="131445" cy="718145"/>
          </a:xfrm>
          <a:prstGeom prst="rect">
            <a:avLst/>
          </a:prstGeom>
        </p:spPr>
        <p:txBody>
          <a:bodyPr vert="horz" wrap="square" lIns="0" tIns="12700" rIns="0" bIns="0" rtlCol="0">
            <a:spAutoFit/>
          </a:bodyPr>
          <a:lstStyle/>
          <a:p>
            <a:pPr marL="12700">
              <a:lnSpc>
                <a:spcPts val="1764"/>
              </a:lnSpc>
              <a:spcBef>
                <a:spcPts val="100"/>
              </a:spcBef>
            </a:pPr>
            <a:r>
              <a:rPr lang="fr-FR" sz="1500" dirty="0">
                <a:latin typeface="Arial"/>
                <a:cs typeface="Arial"/>
              </a:rPr>
              <a:t>0</a:t>
            </a:r>
          </a:p>
          <a:p>
            <a:pPr marL="12700">
              <a:lnSpc>
                <a:spcPts val="1764"/>
              </a:lnSpc>
              <a:spcBef>
                <a:spcPts val="100"/>
              </a:spcBef>
            </a:pPr>
            <a:r>
              <a:rPr lang="fr-FR" sz="1500" dirty="0">
                <a:latin typeface="Arial"/>
                <a:cs typeface="Arial"/>
              </a:rPr>
              <a:t>0</a:t>
            </a:r>
            <a:endParaRPr sz="1500" dirty="0">
              <a:latin typeface="Arial"/>
              <a:cs typeface="Arial"/>
            </a:endParaRPr>
          </a:p>
          <a:p>
            <a:pPr marL="12700">
              <a:lnSpc>
                <a:spcPts val="1760"/>
              </a:lnSpc>
            </a:pPr>
            <a:r>
              <a:rPr lang="fr-FR" sz="1500" dirty="0">
                <a:latin typeface="Arial"/>
                <a:cs typeface="Arial"/>
              </a:rPr>
              <a:t>2</a:t>
            </a:r>
            <a:endParaRPr sz="1500" dirty="0">
              <a:latin typeface="Arial"/>
              <a:cs typeface="Arial"/>
            </a:endParaRPr>
          </a:p>
        </p:txBody>
      </p:sp>
      <p:sp>
        <p:nvSpPr>
          <p:cNvPr id="3" name="object 5">
            <a:extLst>
              <a:ext uri="{FF2B5EF4-FFF2-40B4-BE49-F238E27FC236}">
                <a16:creationId xmlns:a16="http://schemas.microsoft.com/office/drawing/2014/main" id="{432E5DF6-10A9-8A10-6637-FAF5C00A40A1}"/>
              </a:ext>
            </a:extLst>
          </p:cNvPr>
          <p:cNvSpPr txBox="1"/>
          <p:nvPr/>
        </p:nvSpPr>
        <p:spPr>
          <a:xfrm>
            <a:off x="297249" y="3289300"/>
            <a:ext cx="6962001" cy="230191"/>
          </a:xfrm>
          <a:prstGeom prst="rect">
            <a:avLst/>
          </a:prstGeom>
        </p:spPr>
        <p:txBody>
          <a:bodyPr vert="horz" wrap="square" lIns="0" tIns="24765" rIns="0" bIns="0" rtlCol="0">
            <a:spAutoFit/>
          </a:bodyPr>
          <a:lstStyle/>
          <a:p>
            <a:pPr marL="12700" marR="5080">
              <a:lnSpc>
                <a:spcPts val="1630"/>
              </a:lnSpc>
              <a:spcBef>
                <a:spcPts val="195"/>
              </a:spcBef>
            </a:pPr>
            <a:r>
              <a:rPr sz="1400" spc="-30" dirty="0">
                <a:latin typeface="DejaVu Sans Condensed"/>
                <a:cs typeface="DejaVu Sans Condensed"/>
              </a:rPr>
              <a:t>Voici </a:t>
            </a:r>
            <a:r>
              <a:rPr sz="1400" spc="-5" dirty="0">
                <a:latin typeface="DejaVu Sans Condensed"/>
                <a:cs typeface="DejaVu Sans Condensed"/>
              </a:rPr>
              <a:t>quelques-unes des extensions </a:t>
            </a:r>
            <a:r>
              <a:rPr lang="fr-FR" sz="1400" spc="-5" dirty="0">
                <a:latin typeface="DejaVu Sans Condensed"/>
                <a:cs typeface="DejaVu Sans Condensed"/>
              </a:rPr>
              <a:t>de fichier </a:t>
            </a:r>
            <a:r>
              <a:rPr sz="1400" spc="-5" dirty="0">
                <a:latin typeface="DejaVu Sans Condensed"/>
                <a:cs typeface="DejaVu Sans Condensed"/>
              </a:rPr>
              <a:t>que vous </a:t>
            </a:r>
            <a:r>
              <a:rPr lang="fr-FR" sz="1400" spc="-15" dirty="0">
                <a:latin typeface="DejaVu Sans Condensed"/>
                <a:cs typeface="DejaVu Sans Condensed"/>
              </a:rPr>
              <a:t>rencontrerez </a:t>
            </a:r>
            <a:r>
              <a:rPr sz="1400" dirty="0">
                <a:latin typeface="DejaVu Sans Condensed"/>
                <a:cs typeface="DejaVu Sans Condensed"/>
              </a:rPr>
              <a:t>le </a:t>
            </a:r>
            <a:r>
              <a:rPr sz="1400" spc="-5" dirty="0">
                <a:latin typeface="DejaVu Sans Condensed"/>
                <a:cs typeface="DejaVu Sans Condensed"/>
              </a:rPr>
              <a:t>plus </a:t>
            </a:r>
            <a:r>
              <a:rPr lang="fr-FR" sz="1400" spc="-5" dirty="0">
                <a:latin typeface="DejaVu Sans Condensed"/>
                <a:cs typeface="DejaVu Sans Condensed"/>
              </a:rPr>
              <a:t>souvent</a:t>
            </a:r>
            <a:endParaRPr sz="1400" dirty="0">
              <a:latin typeface="DejaVu Sans Condensed"/>
              <a:cs typeface="DejaVu Sans Condensed"/>
            </a:endParaRPr>
          </a:p>
        </p:txBody>
      </p:sp>
      <p:graphicFrame>
        <p:nvGraphicFramePr>
          <p:cNvPr id="5" name="object 6">
            <a:extLst>
              <a:ext uri="{FF2B5EF4-FFF2-40B4-BE49-F238E27FC236}">
                <a16:creationId xmlns:a16="http://schemas.microsoft.com/office/drawing/2014/main" id="{5427F482-223C-42B2-26AB-8070CB777DCD}"/>
              </a:ext>
            </a:extLst>
          </p:cNvPr>
          <p:cNvGraphicFramePr>
            <a:graphicFrameLocks noGrp="1"/>
          </p:cNvGraphicFramePr>
          <p:nvPr>
            <p:extLst>
              <p:ext uri="{D42A27DB-BD31-4B8C-83A1-F6EECF244321}">
                <p14:modId xmlns:p14="http://schemas.microsoft.com/office/powerpoint/2010/main" val="1615667356"/>
              </p:ext>
            </p:extLst>
          </p:nvPr>
        </p:nvGraphicFramePr>
        <p:xfrm>
          <a:off x="19015" y="4091442"/>
          <a:ext cx="7537486" cy="4314215"/>
        </p:xfrm>
        <a:graphic>
          <a:graphicData uri="http://schemas.openxmlformats.org/drawingml/2006/table">
            <a:tbl>
              <a:tblPr firstRow="1" bandRow="1">
                <a:tableStyleId>{2D5ABB26-0587-4C30-8999-92F81FD0307C}</a:tableStyleId>
              </a:tblPr>
              <a:tblGrid>
                <a:gridCol w="828952">
                  <a:extLst>
                    <a:ext uri="{9D8B030D-6E8A-4147-A177-3AD203B41FA5}">
                      <a16:colId xmlns:a16="http://schemas.microsoft.com/office/drawing/2014/main" val="20000"/>
                    </a:ext>
                  </a:extLst>
                </a:gridCol>
                <a:gridCol w="1711083">
                  <a:extLst>
                    <a:ext uri="{9D8B030D-6E8A-4147-A177-3AD203B41FA5}">
                      <a16:colId xmlns:a16="http://schemas.microsoft.com/office/drawing/2014/main" val="20001"/>
                    </a:ext>
                  </a:extLst>
                </a:gridCol>
                <a:gridCol w="1700138">
                  <a:extLst>
                    <a:ext uri="{9D8B030D-6E8A-4147-A177-3AD203B41FA5}">
                      <a16:colId xmlns:a16="http://schemas.microsoft.com/office/drawing/2014/main" val="20002"/>
                    </a:ext>
                  </a:extLst>
                </a:gridCol>
                <a:gridCol w="3297313">
                  <a:extLst>
                    <a:ext uri="{9D8B030D-6E8A-4147-A177-3AD203B41FA5}">
                      <a16:colId xmlns:a16="http://schemas.microsoft.com/office/drawing/2014/main" val="20003"/>
                    </a:ext>
                  </a:extLst>
                </a:gridCol>
              </a:tblGrid>
              <a:tr h="420973">
                <a:tc>
                  <a:txBody>
                    <a:bodyPr/>
                    <a:lstStyle/>
                    <a:p>
                      <a:pPr marL="203200">
                        <a:lnSpc>
                          <a:spcPct val="100000"/>
                        </a:lnSpc>
                        <a:spcBef>
                          <a:spcPts val="900"/>
                        </a:spcBef>
                      </a:pPr>
                      <a:r>
                        <a:rPr sz="1200" b="1" spc="-5" dirty="0">
                          <a:solidFill>
                            <a:srgbClr val="FF940D"/>
                          </a:solidFill>
                          <a:latin typeface="Trebuchet MS"/>
                          <a:cs typeface="Trebuchet MS"/>
                        </a:rPr>
                        <a:t>TYPE</a:t>
                      </a:r>
                      <a:endParaRPr sz="1200">
                        <a:latin typeface="Trebuchet MS"/>
                        <a:cs typeface="Trebuchet MS"/>
                      </a:endParaRPr>
                    </a:p>
                  </a:txBody>
                  <a:tcPr marL="0" marR="0" marT="11430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E5E5E5"/>
                    </a:solidFill>
                  </a:tcPr>
                </a:tc>
                <a:tc>
                  <a:txBody>
                    <a:bodyPr/>
                    <a:lstStyle/>
                    <a:p>
                      <a:pPr marL="355600" marR="346075" indent="-26670">
                        <a:lnSpc>
                          <a:spcPts val="1400"/>
                        </a:lnSpc>
                        <a:spcBef>
                          <a:spcPts val="280"/>
                        </a:spcBef>
                      </a:pPr>
                      <a:r>
                        <a:rPr sz="1200" b="1" spc="-5" dirty="0">
                          <a:solidFill>
                            <a:srgbClr val="FF940D"/>
                          </a:solidFill>
                          <a:latin typeface="Trebuchet MS"/>
                          <a:cs typeface="Trebuchet MS"/>
                        </a:rPr>
                        <a:t>EXTENSION  DE</a:t>
                      </a:r>
                      <a:r>
                        <a:rPr sz="1200" b="1" spc="-75" dirty="0">
                          <a:solidFill>
                            <a:srgbClr val="FF940D"/>
                          </a:solidFill>
                          <a:latin typeface="Trebuchet MS"/>
                          <a:cs typeface="Trebuchet MS"/>
                        </a:rPr>
                        <a:t> </a:t>
                      </a:r>
                      <a:r>
                        <a:rPr sz="1200" b="1" spc="-5" dirty="0">
                          <a:solidFill>
                            <a:srgbClr val="FF940D"/>
                          </a:solidFill>
                          <a:latin typeface="Trebuchet MS"/>
                          <a:cs typeface="Trebuchet MS"/>
                        </a:rPr>
                        <a:t>FICHIER</a:t>
                      </a:r>
                      <a:endParaRPr sz="1200">
                        <a:latin typeface="Trebuchet MS"/>
                        <a:cs typeface="Trebuchet MS"/>
                      </a:endParaRPr>
                    </a:p>
                  </a:txBody>
                  <a:tcPr marL="0" marR="0" marT="3556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E5E5E5"/>
                    </a:solidFill>
                  </a:tcPr>
                </a:tc>
                <a:tc>
                  <a:txBody>
                    <a:bodyPr/>
                    <a:lstStyle/>
                    <a:p>
                      <a:pPr marL="2540" algn="ctr">
                        <a:lnSpc>
                          <a:spcPct val="100000"/>
                        </a:lnSpc>
                        <a:spcBef>
                          <a:spcPts val="900"/>
                        </a:spcBef>
                      </a:pPr>
                      <a:r>
                        <a:rPr sz="1200" b="1" spc="-5" dirty="0">
                          <a:solidFill>
                            <a:srgbClr val="FF940D"/>
                          </a:solidFill>
                          <a:latin typeface="Trebuchet MS"/>
                          <a:cs typeface="Trebuchet MS"/>
                        </a:rPr>
                        <a:t>ICÔNE</a:t>
                      </a:r>
                      <a:endParaRPr sz="1200" dirty="0">
                        <a:latin typeface="Trebuchet MS"/>
                        <a:cs typeface="Trebuchet MS"/>
                      </a:endParaRPr>
                    </a:p>
                  </a:txBody>
                  <a:tcPr marL="0" marR="0" marT="11430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E5E5E5"/>
                    </a:solidFill>
                  </a:tcPr>
                </a:tc>
                <a:tc>
                  <a:txBody>
                    <a:bodyPr/>
                    <a:lstStyle/>
                    <a:p>
                      <a:pPr marL="144000" algn="l">
                        <a:lnSpc>
                          <a:spcPct val="100000"/>
                        </a:lnSpc>
                        <a:spcBef>
                          <a:spcPts val="900"/>
                        </a:spcBef>
                      </a:pPr>
                      <a:r>
                        <a:rPr lang="fr-FR" sz="1200" b="1" spc="-5" dirty="0">
                          <a:solidFill>
                            <a:srgbClr val="FF940D"/>
                          </a:solidFill>
                          <a:latin typeface="Trebuchet MS"/>
                          <a:cs typeface="Trebuchet MS"/>
                        </a:rPr>
                        <a:t>PROGRAMMES</a:t>
                      </a:r>
                      <a:r>
                        <a:rPr sz="1200" b="1" spc="-80" dirty="0">
                          <a:solidFill>
                            <a:srgbClr val="FF940D"/>
                          </a:solidFill>
                          <a:latin typeface="Trebuchet MS"/>
                          <a:cs typeface="Trebuchet MS"/>
                        </a:rPr>
                        <a:t> </a:t>
                      </a:r>
                      <a:r>
                        <a:rPr sz="1200" b="1" spc="-5" dirty="0">
                          <a:solidFill>
                            <a:srgbClr val="FF940D"/>
                          </a:solidFill>
                          <a:latin typeface="Trebuchet MS"/>
                          <a:cs typeface="Trebuchet MS"/>
                        </a:rPr>
                        <a:t>ASSOCIÉS</a:t>
                      </a:r>
                      <a:endParaRPr sz="1200" dirty="0">
                        <a:latin typeface="Trebuchet MS"/>
                        <a:cs typeface="Trebuchet MS"/>
                      </a:endParaRPr>
                    </a:p>
                  </a:txBody>
                  <a:tcPr marL="0" marR="0" marT="11430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E5E5E5"/>
                    </a:solidFill>
                  </a:tcPr>
                </a:tc>
                <a:extLst>
                  <a:ext uri="{0D108BD9-81ED-4DB2-BD59-A6C34878D82A}">
                    <a16:rowId xmlns:a16="http://schemas.microsoft.com/office/drawing/2014/main" val="10000"/>
                  </a:ext>
                </a:extLst>
              </a:tr>
              <a:tr h="573281">
                <a:tc>
                  <a:txBody>
                    <a:bodyPr/>
                    <a:lstStyle/>
                    <a:p>
                      <a:pPr marL="37465">
                        <a:lnSpc>
                          <a:spcPct val="100000"/>
                        </a:lnSpc>
                      </a:pPr>
                      <a:r>
                        <a:rPr sz="1200" spc="-35" dirty="0">
                          <a:latin typeface="Trebuchet MS"/>
                          <a:cs typeface="Trebuchet MS"/>
                        </a:rPr>
                        <a:t>Texte</a:t>
                      </a:r>
                      <a:endParaRPr sz="1200" dirty="0">
                        <a:latin typeface="Trebuchet MS"/>
                        <a:cs typeface="Trebuchet MS"/>
                      </a:endParaRPr>
                    </a:p>
                  </a:txBody>
                  <a:tcPr marL="0" marR="0" marT="5715" marB="0" anchor="ctr">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1270" algn="ctr">
                        <a:lnSpc>
                          <a:spcPts val="1415"/>
                        </a:lnSpc>
                        <a:spcBef>
                          <a:spcPts val="840"/>
                        </a:spcBef>
                      </a:pPr>
                      <a:r>
                        <a:rPr sz="1200" spc="-5" dirty="0">
                          <a:latin typeface="Trebuchet MS"/>
                          <a:cs typeface="Trebuchet MS"/>
                        </a:rPr>
                        <a:t>.doc</a:t>
                      </a:r>
                      <a:r>
                        <a:rPr lang="fr-FR" sz="1200" spc="-5" dirty="0">
                          <a:latin typeface="Trebuchet MS"/>
                          <a:cs typeface="Trebuchet MS"/>
                        </a:rPr>
                        <a:t>x</a:t>
                      </a:r>
                      <a:endParaRPr sz="1200" dirty="0">
                        <a:latin typeface="Trebuchet MS"/>
                        <a:cs typeface="Trebuchet MS"/>
                      </a:endParaRPr>
                    </a:p>
                    <a:p>
                      <a:pPr marL="1270" algn="ctr">
                        <a:lnSpc>
                          <a:spcPts val="1395"/>
                        </a:lnSpc>
                      </a:pPr>
                      <a:r>
                        <a:rPr sz="1200" spc="-5" dirty="0">
                          <a:latin typeface="Trebuchet MS"/>
                          <a:cs typeface="Trebuchet MS"/>
                        </a:rPr>
                        <a:t>.</a:t>
                      </a:r>
                      <a:r>
                        <a:rPr sz="1200" spc="-5" dirty="0" err="1">
                          <a:latin typeface="Trebuchet MS"/>
                          <a:cs typeface="Trebuchet MS"/>
                        </a:rPr>
                        <a:t>odt</a:t>
                      </a:r>
                      <a:endParaRPr sz="1200" dirty="0">
                        <a:latin typeface="Trebuchet MS"/>
                        <a:cs typeface="Trebuchet MS"/>
                      </a:endParaRPr>
                    </a:p>
                  </a:txBody>
                  <a:tcPr marL="0" marR="0" marT="1066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pPr>
                      <a:endParaRPr sz="13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5560" marR="927100">
                        <a:lnSpc>
                          <a:spcPts val="1390"/>
                        </a:lnSpc>
                        <a:spcBef>
                          <a:spcPts val="925"/>
                        </a:spcBef>
                      </a:pPr>
                      <a:r>
                        <a:rPr sz="1200" spc="-5" dirty="0">
                          <a:latin typeface="Trebuchet MS"/>
                          <a:cs typeface="Trebuchet MS"/>
                        </a:rPr>
                        <a:t>Microsoft</a:t>
                      </a:r>
                      <a:r>
                        <a:rPr sz="1200" spc="-60" dirty="0">
                          <a:latin typeface="Trebuchet MS"/>
                          <a:cs typeface="Trebuchet MS"/>
                        </a:rPr>
                        <a:t> </a:t>
                      </a:r>
                      <a:r>
                        <a:rPr sz="1200" spc="-20" dirty="0">
                          <a:latin typeface="Trebuchet MS"/>
                          <a:cs typeface="Trebuchet MS"/>
                        </a:rPr>
                        <a:t>Word</a:t>
                      </a:r>
                      <a:endParaRPr lang="fr-FR" sz="1200" spc="-20" dirty="0">
                        <a:latin typeface="Trebuchet MS"/>
                        <a:cs typeface="Trebuchet MS"/>
                      </a:endParaRPr>
                    </a:p>
                    <a:p>
                      <a:pPr marL="35560" marR="927100">
                        <a:lnSpc>
                          <a:spcPts val="1390"/>
                        </a:lnSpc>
                        <a:spcBef>
                          <a:spcPts val="925"/>
                        </a:spcBef>
                      </a:pPr>
                      <a:r>
                        <a:rPr sz="1200" spc="-5" dirty="0">
                          <a:latin typeface="Trebuchet MS"/>
                          <a:cs typeface="Trebuchet MS"/>
                        </a:rPr>
                        <a:t>Libre</a:t>
                      </a:r>
                      <a:r>
                        <a:rPr sz="1200" spc="-15" dirty="0">
                          <a:latin typeface="Trebuchet MS"/>
                          <a:cs typeface="Trebuchet MS"/>
                        </a:rPr>
                        <a:t> </a:t>
                      </a:r>
                      <a:r>
                        <a:rPr sz="1200" spc="-5" dirty="0">
                          <a:latin typeface="Trebuchet MS"/>
                          <a:cs typeface="Trebuchet MS"/>
                        </a:rPr>
                        <a:t>Office</a:t>
                      </a:r>
                      <a:r>
                        <a:rPr lang="fr-FR" sz="1200" spc="-5" dirty="0">
                          <a:latin typeface="Trebuchet MS"/>
                          <a:cs typeface="Trebuchet MS"/>
                        </a:rPr>
                        <a:t>, Open Office </a:t>
                      </a:r>
                      <a:endParaRPr sz="1200" dirty="0">
                        <a:latin typeface="Trebuchet MS"/>
                        <a:cs typeface="Trebuchet MS"/>
                      </a:endParaRPr>
                    </a:p>
                  </a:txBody>
                  <a:tcPr marL="0" marR="0" marT="1174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1"/>
                  </a:ext>
                </a:extLst>
              </a:tr>
              <a:tr h="502941">
                <a:tc>
                  <a:txBody>
                    <a:bodyPr/>
                    <a:lstStyle/>
                    <a:p>
                      <a:pPr marL="37465">
                        <a:lnSpc>
                          <a:spcPct val="100000"/>
                        </a:lnSpc>
                      </a:pPr>
                      <a:r>
                        <a:rPr lang="fr-FR" sz="1200" dirty="0">
                          <a:latin typeface="Trebuchet MS"/>
                          <a:cs typeface="Trebuchet MS"/>
                        </a:rPr>
                        <a:t>Document portable</a:t>
                      </a:r>
                      <a:endParaRPr sz="1200" dirty="0">
                        <a:latin typeface="Trebuchet MS"/>
                        <a:cs typeface="Trebuchet MS"/>
                      </a:endParaRPr>
                    </a:p>
                  </a:txBody>
                  <a:tcPr marL="0" marR="0" marT="5715" marB="0">
                    <a:lnL w="3175">
                      <a:solidFill>
                        <a:srgbClr val="000000"/>
                      </a:solidFill>
                      <a:prstDash val="soli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a:solidFill>
                        <a:srgbClr val="000000"/>
                      </a:solidFill>
                      <a:prstDash val="solid"/>
                    </a:lnB>
                  </a:tcPr>
                </a:tc>
                <a:tc>
                  <a:txBody>
                    <a:bodyPr/>
                    <a:lstStyle/>
                    <a:p>
                      <a:pPr marL="3810" marR="0" lvl="0" indent="0" algn="ctr" defTabSz="914400" eaLnBrk="1" fontAlgn="auto" latinLnBrk="0" hangingPunct="1">
                        <a:lnSpc>
                          <a:spcPts val="1420"/>
                        </a:lnSpc>
                        <a:spcBef>
                          <a:spcPts val="0"/>
                        </a:spcBef>
                        <a:spcAft>
                          <a:spcPts val="0"/>
                        </a:spcAft>
                        <a:buClrTx/>
                        <a:buSzTx/>
                        <a:buFontTx/>
                        <a:buNone/>
                        <a:tabLst/>
                        <a:defRPr/>
                      </a:pPr>
                      <a:r>
                        <a:rPr lang="fr-FR" sz="1200" spc="-5" dirty="0">
                          <a:latin typeface="Trebuchet MS"/>
                          <a:cs typeface="Trebuchet MS"/>
                        </a:rPr>
                        <a:t>.</a:t>
                      </a:r>
                      <a:r>
                        <a:rPr lang="fr-FR" sz="1200" spc="-5" dirty="0" err="1">
                          <a:latin typeface="Trebuchet MS"/>
                          <a:cs typeface="Trebuchet MS"/>
                        </a:rPr>
                        <a:t>pdf</a:t>
                      </a:r>
                      <a:endParaRPr lang="fr-FR" sz="1200" dirty="0">
                        <a:latin typeface="Trebuchet MS"/>
                        <a:cs typeface="Trebuchet MS"/>
                      </a:endParaRPr>
                    </a:p>
                    <a:p>
                      <a:pPr marL="3810" algn="ctr">
                        <a:lnSpc>
                          <a:spcPts val="1420"/>
                        </a:lnSpc>
                      </a:pPr>
                      <a:endParaRPr sz="1200" dirty="0">
                        <a:latin typeface="Trebuchet MS"/>
                        <a:cs typeface="Trebuchet MS"/>
                      </a:endParaRPr>
                    </a:p>
                  </a:txBody>
                  <a:tcPr marL="0" marR="0" marT="10668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a:solidFill>
                        <a:srgbClr val="000000"/>
                      </a:solidFill>
                      <a:prstDash val="solid"/>
                    </a:lnB>
                  </a:tcPr>
                </a:tc>
                <a:tc>
                  <a:txBody>
                    <a:bodyPr/>
                    <a:lstStyle/>
                    <a:p>
                      <a:pPr>
                        <a:lnSpc>
                          <a:spcPct val="100000"/>
                        </a:lnSpc>
                      </a:pPr>
                      <a:endParaRPr sz="1300" dirty="0">
                        <a:latin typeface="Times New Roman"/>
                        <a:cs typeface="Times New Roman"/>
                      </a:endParaRPr>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a:solidFill>
                        <a:srgbClr val="000000"/>
                      </a:solidFill>
                      <a:prstDash val="solid"/>
                    </a:lnB>
                  </a:tcPr>
                </a:tc>
                <a:tc>
                  <a:txBody>
                    <a:bodyPr/>
                    <a:lstStyle/>
                    <a:p>
                      <a:pPr marL="35560">
                        <a:lnSpc>
                          <a:spcPts val="1360"/>
                        </a:lnSpc>
                      </a:pPr>
                      <a:r>
                        <a:rPr lang="fr-FR" sz="1200" dirty="0">
                          <a:latin typeface="Trebuchet MS"/>
                          <a:cs typeface="Trebuchet MS"/>
                        </a:rPr>
                        <a:t>Adobe Acrobat Reader</a:t>
                      </a:r>
                      <a:endParaRPr sz="1200" dirty="0">
                        <a:latin typeface="Trebuchet MS"/>
                        <a:cs typeface="Trebuchet MS"/>
                      </a:endParaRPr>
                    </a:p>
                  </a:txBody>
                  <a:tcPr marL="0" marR="0" marT="117475" marB="0">
                    <a:lnL w="3175" cap="flat" cmpd="sng" algn="ctr">
                      <a:solidFill>
                        <a:srgbClr val="000000"/>
                      </a:solidFill>
                      <a:prstDash val="solid"/>
                      <a:round/>
                      <a:headEnd type="none" w="med" len="med"/>
                      <a:tailEnd type="none" w="med" len="med"/>
                    </a:lnL>
                    <a:lnR w="3175">
                      <a:solidFill>
                        <a:srgbClr val="000000"/>
                      </a:solidFill>
                      <a:prstDash val="solid"/>
                    </a:lnR>
                    <a:lnT w="3175" cap="flat" cmpd="sng" algn="ctr">
                      <a:solidFill>
                        <a:srgbClr val="000000"/>
                      </a:solidFill>
                      <a:prstDash val="solid"/>
                      <a:round/>
                      <a:headEnd type="none" w="med" len="med"/>
                      <a:tailEnd type="none" w="med" len="med"/>
                    </a:lnT>
                    <a:lnB w="3175">
                      <a:solidFill>
                        <a:srgbClr val="000000"/>
                      </a:solidFill>
                      <a:prstDash val="solid"/>
                    </a:lnB>
                  </a:tcPr>
                </a:tc>
                <a:extLst>
                  <a:ext uri="{0D108BD9-81ED-4DB2-BD59-A6C34878D82A}">
                    <a16:rowId xmlns:a16="http://schemas.microsoft.com/office/drawing/2014/main" val="2598678494"/>
                  </a:ext>
                </a:extLst>
              </a:tr>
              <a:tr h="687004">
                <a:tc>
                  <a:txBody>
                    <a:bodyPr/>
                    <a:lstStyle/>
                    <a:p>
                      <a:pPr>
                        <a:lnSpc>
                          <a:spcPct val="100000"/>
                        </a:lnSpc>
                        <a:spcBef>
                          <a:spcPts val="10"/>
                        </a:spcBef>
                      </a:pPr>
                      <a:endParaRPr sz="1800">
                        <a:latin typeface="Times New Roman"/>
                        <a:cs typeface="Times New Roman"/>
                      </a:endParaRPr>
                    </a:p>
                    <a:p>
                      <a:pPr marL="37465">
                        <a:lnSpc>
                          <a:spcPct val="100000"/>
                        </a:lnSpc>
                      </a:pPr>
                      <a:r>
                        <a:rPr sz="1200" spc="-25" dirty="0">
                          <a:latin typeface="Trebuchet MS"/>
                          <a:cs typeface="Trebuchet MS"/>
                        </a:rPr>
                        <a:t>Tableur</a:t>
                      </a:r>
                      <a:endParaRPr sz="1200">
                        <a:latin typeface="Trebuchet MS"/>
                        <a:cs typeface="Trebuchet MS"/>
                      </a:endParaRPr>
                    </a:p>
                  </a:txBody>
                  <a:tcPr marL="0" marR="0" marT="127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pPr>
                      <a:endParaRPr sz="1200">
                        <a:latin typeface="Times New Roman"/>
                        <a:cs typeface="Times New Roman"/>
                      </a:endParaRPr>
                    </a:p>
                    <a:p>
                      <a:pPr marL="3175" algn="ctr">
                        <a:lnSpc>
                          <a:spcPts val="1420"/>
                        </a:lnSpc>
                      </a:pPr>
                      <a:r>
                        <a:rPr sz="1200" spc="-5" dirty="0">
                          <a:latin typeface="Trebuchet MS"/>
                          <a:cs typeface="Trebuchet MS"/>
                        </a:rPr>
                        <a:t>.xls</a:t>
                      </a:r>
                      <a:endParaRPr sz="1200">
                        <a:latin typeface="Trebuchet MS"/>
                        <a:cs typeface="Trebuchet MS"/>
                      </a:endParaRPr>
                    </a:p>
                    <a:p>
                      <a:pPr marL="2540" algn="ctr">
                        <a:lnSpc>
                          <a:spcPts val="1420"/>
                        </a:lnSpc>
                      </a:pPr>
                      <a:r>
                        <a:rPr sz="1200" spc="-5" dirty="0">
                          <a:latin typeface="Trebuchet MS"/>
                          <a:cs typeface="Trebuchet MS"/>
                        </a:rPr>
                        <a:t>.ods</a:t>
                      </a:r>
                      <a:endParaRPr sz="1200">
                        <a:latin typeface="Trebuchet MS"/>
                        <a:cs typeface="Trebuchet MS"/>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pPr>
                      <a:endParaRPr sz="1300" dirty="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20"/>
                        </a:spcBef>
                      </a:pPr>
                      <a:endParaRPr sz="1250" dirty="0">
                        <a:latin typeface="Times New Roman"/>
                        <a:cs typeface="Times New Roman"/>
                      </a:endParaRPr>
                    </a:p>
                    <a:p>
                      <a:pPr marL="35560" marR="913765">
                        <a:lnSpc>
                          <a:spcPts val="1400"/>
                        </a:lnSpc>
                      </a:pPr>
                      <a:r>
                        <a:rPr sz="1200" spc="-5" dirty="0">
                          <a:latin typeface="Trebuchet MS"/>
                          <a:cs typeface="Trebuchet MS"/>
                        </a:rPr>
                        <a:t>Microsoft</a:t>
                      </a:r>
                      <a:r>
                        <a:rPr sz="1200" spc="-60" dirty="0">
                          <a:latin typeface="Trebuchet MS"/>
                          <a:cs typeface="Trebuchet MS"/>
                        </a:rPr>
                        <a:t> </a:t>
                      </a:r>
                      <a:r>
                        <a:rPr sz="1200" spc="-5" dirty="0">
                          <a:latin typeface="Trebuchet MS"/>
                          <a:cs typeface="Trebuchet MS"/>
                        </a:rPr>
                        <a:t>Excel</a:t>
                      </a:r>
                      <a:endParaRPr lang="fr-FR" sz="1200" spc="-5" dirty="0">
                        <a:latin typeface="Trebuchet MS"/>
                        <a:cs typeface="Trebuchet MS"/>
                      </a:endParaRPr>
                    </a:p>
                    <a:p>
                      <a:pPr marL="35560" marR="913765">
                        <a:lnSpc>
                          <a:spcPts val="1400"/>
                        </a:lnSpc>
                      </a:pPr>
                      <a:r>
                        <a:rPr sz="1200" spc="-5" dirty="0">
                          <a:latin typeface="Trebuchet MS"/>
                          <a:cs typeface="Trebuchet MS"/>
                        </a:rPr>
                        <a:t>LibreOffice</a:t>
                      </a:r>
                      <a:r>
                        <a:rPr lang="fr-FR" sz="1200" spc="-5" dirty="0">
                          <a:latin typeface="Trebuchet MS"/>
                          <a:cs typeface="Trebuchet MS"/>
                        </a:rPr>
                        <a:t>, Open Office</a:t>
                      </a:r>
                      <a:endParaRPr sz="1200" dirty="0">
                        <a:latin typeface="Trebuchet MS"/>
                        <a:cs typeface="Trebuchet MS"/>
                      </a:endParaRPr>
                    </a:p>
                  </a:txBody>
                  <a:tcPr marL="0" marR="0" marT="254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2"/>
                  </a:ext>
                </a:extLst>
              </a:tr>
              <a:tr h="598325">
                <a:tc>
                  <a:txBody>
                    <a:bodyPr/>
                    <a:lstStyle/>
                    <a:p>
                      <a:pPr>
                        <a:lnSpc>
                          <a:spcPct val="100000"/>
                        </a:lnSpc>
                        <a:spcBef>
                          <a:spcPts val="45"/>
                        </a:spcBef>
                      </a:pPr>
                      <a:endParaRPr sz="1350">
                        <a:latin typeface="Times New Roman"/>
                        <a:cs typeface="Times New Roman"/>
                      </a:endParaRPr>
                    </a:p>
                    <a:p>
                      <a:pPr marL="37465">
                        <a:lnSpc>
                          <a:spcPct val="100000"/>
                        </a:lnSpc>
                      </a:pPr>
                      <a:r>
                        <a:rPr sz="1200" spc="-5" dirty="0">
                          <a:latin typeface="Trebuchet MS"/>
                          <a:cs typeface="Trebuchet MS"/>
                        </a:rPr>
                        <a:t>Images</a:t>
                      </a:r>
                      <a:endParaRPr sz="1200">
                        <a:latin typeface="Trebuchet MS"/>
                        <a:cs typeface="Trebuchet MS"/>
                      </a:endParaRPr>
                    </a:p>
                  </a:txBody>
                  <a:tcPr marL="0" marR="0" marT="571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2540" algn="ctr">
                        <a:lnSpc>
                          <a:spcPts val="1420"/>
                        </a:lnSpc>
                        <a:spcBef>
                          <a:spcPts val="200"/>
                        </a:spcBef>
                      </a:pPr>
                      <a:r>
                        <a:rPr sz="1200" spc="-5" dirty="0">
                          <a:latin typeface="Trebuchet MS"/>
                          <a:cs typeface="Trebuchet MS"/>
                        </a:rPr>
                        <a:t>.bmp</a:t>
                      </a:r>
                      <a:r>
                        <a:rPr lang="fr-FR" sz="1200" spc="-5" dirty="0">
                          <a:latin typeface="Trebuchet MS"/>
                          <a:cs typeface="Trebuchet MS"/>
                        </a:rPr>
                        <a:t>, .jpg,</a:t>
                      </a:r>
                      <a:r>
                        <a:rPr sz="1200" spc="-5" dirty="0">
                          <a:latin typeface="Trebuchet MS"/>
                          <a:cs typeface="Trebuchet MS"/>
                        </a:rPr>
                        <a:t>.</a:t>
                      </a:r>
                      <a:r>
                        <a:rPr sz="1200" spc="-5" dirty="0" err="1">
                          <a:latin typeface="Trebuchet MS"/>
                          <a:cs typeface="Trebuchet MS"/>
                        </a:rPr>
                        <a:t>png</a:t>
                      </a:r>
                      <a:r>
                        <a:rPr lang="fr-FR" sz="1200" spc="-5" dirty="0">
                          <a:latin typeface="Trebuchet MS"/>
                          <a:cs typeface="Trebuchet MS"/>
                        </a:rPr>
                        <a:t>,.tif, .gif</a:t>
                      </a:r>
                      <a:endParaRPr sz="1200" dirty="0">
                        <a:latin typeface="Trebuchet MS"/>
                        <a:cs typeface="Trebuchet MS"/>
                      </a:endParaRPr>
                    </a:p>
                  </a:txBody>
                  <a:tcPr marL="0" marR="0" marT="25400" marB="0" anchor="ctr">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pPr>
                      <a:endParaRPr sz="1300" dirty="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5560" marR="1253490">
                        <a:lnSpc>
                          <a:spcPts val="1390"/>
                        </a:lnSpc>
                        <a:spcBef>
                          <a:spcPts val="985"/>
                        </a:spcBef>
                      </a:pPr>
                      <a:r>
                        <a:rPr lang="fr-FR" sz="1200" spc="-60" dirty="0">
                          <a:latin typeface="Trebuchet MS"/>
                          <a:cs typeface="Trebuchet MS"/>
                        </a:rPr>
                        <a:t>Photos, </a:t>
                      </a:r>
                      <a:r>
                        <a:rPr lang="fr-FR" sz="1200" spc="-5" dirty="0">
                          <a:latin typeface="Trebuchet MS"/>
                          <a:cs typeface="Trebuchet MS"/>
                        </a:rPr>
                        <a:t>Paint</a:t>
                      </a:r>
                      <a:endParaRPr sz="1200" dirty="0">
                        <a:latin typeface="Trebuchet MS"/>
                        <a:cs typeface="Trebuchet MS"/>
                      </a:endParaRPr>
                    </a:p>
                  </a:txBody>
                  <a:tcPr marL="0" marR="0" marT="12509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3"/>
                  </a:ext>
                </a:extLst>
              </a:tr>
              <a:tr h="657652">
                <a:tc>
                  <a:txBody>
                    <a:bodyPr/>
                    <a:lstStyle/>
                    <a:p>
                      <a:pPr>
                        <a:lnSpc>
                          <a:spcPct val="100000"/>
                        </a:lnSpc>
                        <a:spcBef>
                          <a:spcPts val="45"/>
                        </a:spcBef>
                      </a:pPr>
                      <a:endParaRPr sz="1550">
                        <a:latin typeface="Times New Roman"/>
                        <a:cs typeface="Times New Roman"/>
                      </a:endParaRPr>
                    </a:p>
                    <a:p>
                      <a:pPr marL="37465">
                        <a:lnSpc>
                          <a:spcPct val="100000"/>
                        </a:lnSpc>
                      </a:pPr>
                      <a:r>
                        <a:rPr sz="1200" spc="-5" dirty="0">
                          <a:latin typeface="Trebuchet MS"/>
                          <a:cs typeface="Trebuchet MS"/>
                        </a:rPr>
                        <a:t>Audio</a:t>
                      </a:r>
                      <a:endParaRPr sz="1200">
                        <a:latin typeface="Trebuchet MS"/>
                        <a:cs typeface="Trebuchet MS"/>
                      </a:endParaRPr>
                    </a:p>
                  </a:txBody>
                  <a:tcPr marL="0" marR="0" marT="571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45"/>
                        </a:spcBef>
                      </a:pPr>
                      <a:endParaRPr sz="1550" dirty="0">
                        <a:latin typeface="Times New Roman"/>
                        <a:cs typeface="Times New Roman"/>
                      </a:endParaRPr>
                    </a:p>
                    <a:p>
                      <a:pPr marL="1905" algn="ctr">
                        <a:lnSpc>
                          <a:spcPct val="100000"/>
                        </a:lnSpc>
                      </a:pPr>
                      <a:r>
                        <a:rPr sz="1200" spc="-10" dirty="0">
                          <a:latin typeface="Trebuchet MS"/>
                          <a:cs typeface="Trebuchet MS"/>
                        </a:rPr>
                        <a:t>.mp3</a:t>
                      </a:r>
                      <a:r>
                        <a:rPr lang="fr-FR" sz="1200" spc="-10" dirty="0">
                          <a:latin typeface="Trebuchet MS"/>
                          <a:cs typeface="Trebuchet MS"/>
                        </a:rPr>
                        <a:t>,.wav</a:t>
                      </a:r>
                      <a:endParaRPr sz="1200" dirty="0">
                        <a:latin typeface="Trebuchet MS"/>
                        <a:cs typeface="Trebuchet MS"/>
                      </a:endParaRPr>
                    </a:p>
                  </a:txBody>
                  <a:tcPr marL="0" marR="0" marT="571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pPr>
                      <a:endParaRPr sz="1300" dirty="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5560" marR="1076960">
                        <a:lnSpc>
                          <a:spcPts val="1390"/>
                        </a:lnSpc>
                        <a:spcBef>
                          <a:spcPts val="525"/>
                        </a:spcBef>
                      </a:pPr>
                      <a:r>
                        <a:rPr lang="fr-FR" sz="1200" spc="-5" dirty="0">
                          <a:latin typeface="Trebuchet MS"/>
                          <a:cs typeface="Trebuchet MS"/>
                        </a:rPr>
                        <a:t>VLC </a:t>
                      </a:r>
                      <a:r>
                        <a:rPr lang="fr-FR" sz="1200" spc="-5" dirty="0" err="1">
                          <a:latin typeface="Trebuchet MS"/>
                          <a:cs typeface="Trebuchet MS"/>
                        </a:rPr>
                        <a:t>Mediaplayer</a:t>
                      </a:r>
                      <a:endParaRPr lang="fr-FR" sz="1200" spc="-5" dirty="0">
                        <a:latin typeface="Trebuchet MS"/>
                        <a:cs typeface="Trebuchet MS"/>
                      </a:endParaRPr>
                    </a:p>
                    <a:p>
                      <a:pPr marL="35560">
                        <a:lnSpc>
                          <a:spcPts val="1360"/>
                        </a:lnSpc>
                      </a:pPr>
                      <a:r>
                        <a:rPr lang="fr-FR" sz="1200" spc="-5" dirty="0" err="1">
                          <a:latin typeface="Trebuchet MS"/>
                          <a:cs typeface="Trebuchet MS"/>
                        </a:rPr>
                        <a:t>Window</a:t>
                      </a:r>
                      <a:r>
                        <a:rPr lang="fr-FR" sz="1200" spc="-5" dirty="0">
                          <a:latin typeface="Trebuchet MS"/>
                          <a:cs typeface="Trebuchet MS"/>
                        </a:rPr>
                        <a:t> Media </a:t>
                      </a:r>
                      <a:r>
                        <a:rPr lang="fr-FR" sz="1200" spc="-5" dirty="0" err="1">
                          <a:latin typeface="Trebuchet MS"/>
                          <a:cs typeface="Trebuchet MS"/>
                        </a:rPr>
                        <a:t>player</a:t>
                      </a:r>
                      <a:endParaRPr sz="1200" dirty="0">
                        <a:latin typeface="Trebuchet MS"/>
                        <a:cs typeface="Trebuchet MS"/>
                      </a:endParaRPr>
                    </a:p>
                  </a:txBody>
                  <a:tcPr marL="0" marR="0" marT="666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4"/>
                  </a:ext>
                </a:extLst>
              </a:tr>
              <a:tr h="859945">
                <a:tc>
                  <a:txBody>
                    <a:bodyPr/>
                    <a:lstStyle/>
                    <a:p>
                      <a:pPr>
                        <a:lnSpc>
                          <a:spcPct val="100000"/>
                        </a:lnSpc>
                        <a:spcBef>
                          <a:spcPts val="45"/>
                        </a:spcBef>
                      </a:pPr>
                      <a:endParaRPr sz="1350" dirty="0">
                        <a:latin typeface="Times New Roman"/>
                        <a:cs typeface="Times New Roman"/>
                      </a:endParaRPr>
                    </a:p>
                    <a:p>
                      <a:pPr marL="37465">
                        <a:lnSpc>
                          <a:spcPct val="100000"/>
                        </a:lnSpc>
                      </a:pPr>
                      <a:r>
                        <a:rPr sz="1200" spc="-10" dirty="0">
                          <a:latin typeface="Trebuchet MS"/>
                          <a:cs typeface="Trebuchet MS"/>
                        </a:rPr>
                        <a:t>Vidéo</a:t>
                      </a:r>
                      <a:endParaRPr sz="1200" dirty="0">
                        <a:latin typeface="Trebuchet MS"/>
                        <a:cs typeface="Trebuchet MS"/>
                      </a:endParaRPr>
                    </a:p>
                  </a:txBody>
                  <a:tcPr marL="0" marR="0" marT="571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810" algn="l">
                        <a:lnSpc>
                          <a:spcPts val="1420"/>
                        </a:lnSpc>
                        <a:spcBef>
                          <a:spcPts val="900"/>
                        </a:spcBef>
                      </a:pPr>
                      <a:r>
                        <a:rPr sz="1200" spc="-5" dirty="0">
                          <a:latin typeface="Trebuchet MS"/>
                          <a:cs typeface="Trebuchet MS"/>
                        </a:rPr>
                        <a:t>.</a:t>
                      </a:r>
                      <a:r>
                        <a:rPr sz="1200" spc="-5" dirty="0" err="1">
                          <a:latin typeface="Trebuchet MS"/>
                          <a:cs typeface="Trebuchet MS"/>
                        </a:rPr>
                        <a:t>avi</a:t>
                      </a:r>
                      <a:r>
                        <a:rPr lang="fr-FR" sz="1200" spc="-5" dirty="0">
                          <a:latin typeface="Trebuchet MS"/>
                          <a:cs typeface="Trebuchet MS"/>
                        </a:rPr>
                        <a:t>, .mp4, .</a:t>
                      </a:r>
                      <a:r>
                        <a:rPr lang="fr-FR" sz="1200" spc="-5" dirty="0" err="1">
                          <a:latin typeface="Trebuchet MS"/>
                          <a:cs typeface="Trebuchet MS"/>
                        </a:rPr>
                        <a:t>mkv</a:t>
                      </a:r>
                      <a:r>
                        <a:rPr lang="fr-FR" sz="1200" spc="-5" dirty="0">
                          <a:latin typeface="Trebuchet MS"/>
                          <a:cs typeface="Trebuchet MS"/>
                        </a:rPr>
                        <a:t>,</a:t>
                      </a:r>
                      <a:r>
                        <a:rPr sz="1200" spc="-5" dirty="0">
                          <a:latin typeface="Trebuchet MS"/>
                          <a:cs typeface="Trebuchet MS"/>
                        </a:rPr>
                        <a:t>.mov</a:t>
                      </a:r>
                      <a:endParaRPr lang="fr-FR" sz="1200" spc="-5" dirty="0">
                        <a:latin typeface="Trebuchet MS"/>
                        <a:cs typeface="Trebuchet MS"/>
                      </a:endParaRPr>
                    </a:p>
                    <a:p>
                      <a:pPr marL="635" algn="l">
                        <a:lnSpc>
                          <a:spcPts val="1420"/>
                        </a:lnSpc>
                      </a:pPr>
                      <a:endParaRPr lang="fr-FR" sz="1000" u="sng" spc="-5" dirty="0">
                        <a:latin typeface="Trebuchet MS"/>
                        <a:cs typeface="Trebuchet MS"/>
                      </a:endParaRPr>
                    </a:p>
                    <a:p>
                      <a:pPr marL="635" algn="l">
                        <a:lnSpc>
                          <a:spcPts val="1420"/>
                        </a:lnSpc>
                      </a:pPr>
                      <a:r>
                        <a:rPr lang="fr-FR" sz="1000" b="1" u="sng" spc="-5" dirty="0">
                          <a:latin typeface="Trebuchet MS"/>
                          <a:cs typeface="Trebuchet MS"/>
                        </a:rPr>
                        <a:t>Codecs</a:t>
                      </a:r>
                      <a:r>
                        <a:rPr lang="fr-FR" sz="1000" b="1" spc="-5" dirty="0">
                          <a:latin typeface="Trebuchet MS"/>
                          <a:cs typeface="Trebuchet MS"/>
                        </a:rPr>
                        <a:t> </a:t>
                      </a:r>
                      <a:r>
                        <a:rPr lang="fr-FR" sz="1000" spc="-5" dirty="0">
                          <a:latin typeface="Trebuchet MS"/>
                          <a:cs typeface="Trebuchet MS"/>
                        </a:rPr>
                        <a:t>: mpg2, </a:t>
                      </a:r>
                      <a:r>
                        <a:rPr lang="fr-FR" sz="1000" spc="-5" dirty="0" err="1">
                          <a:latin typeface="Trebuchet MS"/>
                          <a:cs typeface="Trebuchet MS"/>
                        </a:rPr>
                        <a:t>divx</a:t>
                      </a:r>
                      <a:r>
                        <a:rPr lang="fr-FR" sz="1000" spc="-5" dirty="0">
                          <a:latin typeface="Trebuchet MS"/>
                          <a:cs typeface="Trebuchet MS"/>
                        </a:rPr>
                        <a:t>, h264, h265, </a:t>
                      </a:r>
                      <a:r>
                        <a:rPr lang="fr-FR" sz="1000" spc="-5" dirty="0" err="1">
                          <a:latin typeface="Trebuchet MS"/>
                          <a:cs typeface="Trebuchet MS"/>
                        </a:rPr>
                        <a:t>hevc</a:t>
                      </a:r>
                      <a:endParaRPr sz="1000" dirty="0">
                        <a:latin typeface="Trebuchet MS"/>
                        <a:cs typeface="Trebuchet MS"/>
                      </a:endParaRPr>
                    </a:p>
                  </a:txBody>
                  <a:tcPr marL="0" marR="0" marT="11430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pPr>
                      <a:endParaRPr sz="1300" dirty="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5560">
                        <a:lnSpc>
                          <a:spcPts val="1415"/>
                        </a:lnSpc>
                        <a:spcBef>
                          <a:spcPts val="209"/>
                        </a:spcBef>
                      </a:pPr>
                      <a:r>
                        <a:rPr sz="1200" spc="-5" dirty="0">
                          <a:latin typeface="Trebuchet MS"/>
                          <a:cs typeface="Trebuchet MS"/>
                        </a:rPr>
                        <a:t>VLC</a:t>
                      </a:r>
                      <a:r>
                        <a:rPr lang="fr-FR" sz="1200" spc="-5" dirty="0">
                          <a:latin typeface="Trebuchet MS"/>
                          <a:cs typeface="Trebuchet MS"/>
                        </a:rPr>
                        <a:t> </a:t>
                      </a:r>
                      <a:r>
                        <a:rPr lang="fr-FR" sz="1200" spc="-5" dirty="0" err="1">
                          <a:latin typeface="Trebuchet MS"/>
                          <a:cs typeface="Trebuchet MS"/>
                        </a:rPr>
                        <a:t>Mediaplayer</a:t>
                      </a:r>
                      <a:endParaRPr lang="fr-FR" sz="1200" spc="-5" dirty="0">
                        <a:latin typeface="Trebuchet MS"/>
                        <a:cs typeface="Trebuchet MS"/>
                      </a:endParaRPr>
                    </a:p>
                    <a:p>
                      <a:pPr marL="35560">
                        <a:lnSpc>
                          <a:spcPts val="1415"/>
                        </a:lnSpc>
                        <a:spcBef>
                          <a:spcPts val="209"/>
                        </a:spcBef>
                      </a:pPr>
                      <a:r>
                        <a:rPr lang="fr-FR" sz="1200" spc="-5" dirty="0">
                          <a:latin typeface="Trebuchet MS"/>
                          <a:cs typeface="Trebuchet MS"/>
                        </a:rPr>
                        <a:t>Films et TV</a:t>
                      </a:r>
                      <a:endParaRPr sz="1200" dirty="0">
                        <a:latin typeface="Trebuchet MS"/>
                        <a:cs typeface="Trebuchet MS"/>
                      </a:endParaRPr>
                    </a:p>
                    <a:p>
                      <a:pPr marL="35560">
                        <a:lnSpc>
                          <a:spcPts val="1395"/>
                        </a:lnSpc>
                      </a:pPr>
                      <a:r>
                        <a:rPr sz="1200" spc="-5" dirty="0">
                          <a:latin typeface="Trebuchet MS"/>
                          <a:cs typeface="Trebuchet MS"/>
                        </a:rPr>
                        <a:t>Quick</a:t>
                      </a:r>
                      <a:r>
                        <a:rPr sz="1200" spc="-25" dirty="0">
                          <a:latin typeface="Trebuchet MS"/>
                          <a:cs typeface="Trebuchet MS"/>
                        </a:rPr>
                        <a:t> </a:t>
                      </a:r>
                      <a:r>
                        <a:rPr sz="1200" spc="-20" dirty="0">
                          <a:latin typeface="Trebuchet MS"/>
                          <a:cs typeface="Trebuchet MS"/>
                        </a:rPr>
                        <a:t>Time</a:t>
                      </a:r>
                      <a:endParaRPr sz="1200" dirty="0">
                        <a:latin typeface="Trebuchet MS"/>
                        <a:cs typeface="Trebuchet MS"/>
                      </a:endParaRPr>
                    </a:p>
                    <a:p>
                      <a:pPr marL="35560">
                        <a:lnSpc>
                          <a:spcPts val="1420"/>
                        </a:lnSpc>
                      </a:pPr>
                      <a:endParaRPr sz="1200" dirty="0">
                        <a:latin typeface="Trebuchet MS"/>
                        <a:cs typeface="Trebuchet MS"/>
                      </a:endParaRPr>
                    </a:p>
                  </a:txBody>
                  <a:tcPr marL="0" marR="0" marT="26669"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5"/>
                  </a:ext>
                </a:extLst>
              </a:tr>
            </a:tbl>
          </a:graphicData>
        </a:graphic>
      </p:graphicFrame>
      <p:sp>
        <p:nvSpPr>
          <p:cNvPr id="6" name="object 17">
            <a:extLst>
              <a:ext uri="{FF2B5EF4-FFF2-40B4-BE49-F238E27FC236}">
                <a16:creationId xmlns:a16="http://schemas.microsoft.com/office/drawing/2014/main" id="{4369332D-D713-5C70-EFAE-4279B2847DB5}"/>
              </a:ext>
            </a:extLst>
          </p:cNvPr>
          <p:cNvSpPr/>
          <p:nvPr/>
        </p:nvSpPr>
        <p:spPr>
          <a:xfrm>
            <a:off x="2710557" y="5130913"/>
            <a:ext cx="471714" cy="491489"/>
          </a:xfrm>
          <a:prstGeom prst="rect">
            <a:avLst/>
          </a:prstGeom>
          <a:blipFill>
            <a:blip r:embed="rId2" cstate="print"/>
            <a:stretch>
              <a:fillRect/>
            </a:stretch>
          </a:blipFill>
        </p:spPr>
        <p:txBody>
          <a:bodyPr wrap="square" lIns="0" tIns="0" rIns="0" bIns="0" rtlCol="0"/>
          <a:lstStyle/>
          <a:p>
            <a:endParaRPr/>
          </a:p>
        </p:txBody>
      </p:sp>
      <p:sp>
        <p:nvSpPr>
          <p:cNvPr id="7" name="object 18">
            <a:extLst>
              <a:ext uri="{FF2B5EF4-FFF2-40B4-BE49-F238E27FC236}">
                <a16:creationId xmlns:a16="http://schemas.microsoft.com/office/drawing/2014/main" id="{2CEEEA29-5966-02B6-6EDF-1563F3B23592}"/>
              </a:ext>
            </a:extLst>
          </p:cNvPr>
          <p:cNvSpPr/>
          <p:nvPr/>
        </p:nvSpPr>
        <p:spPr>
          <a:xfrm>
            <a:off x="2655687" y="5781502"/>
            <a:ext cx="445769" cy="452119"/>
          </a:xfrm>
          <a:prstGeom prst="rect">
            <a:avLst/>
          </a:prstGeom>
          <a:blipFill>
            <a:blip r:embed="rId3" cstate="print"/>
            <a:stretch>
              <a:fillRect/>
            </a:stretch>
          </a:blipFill>
        </p:spPr>
        <p:txBody>
          <a:bodyPr wrap="square" lIns="0" tIns="0" rIns="0" bIns="0" rtlCol="0"/>
          <a:lstStyle/>
          <a:p>
            <a:endParaRPr/>
          </a:p>
        </p:txBody>
      </p:sp>
      <p:sp>
        <p:nvSpPr>
          <p:cNvPr id="8" name="object 19">
            <a:extLst>
              <a:ext uri="{FF2B5EF4-FFF2-40B4-BE49-F238E27FC236}">
                <a16:creationId xmlns:a16="http://schemas.microsoft.com/office/drawing/2014/main" id="{BE7F3196-C044-FAC2-5162-31BF39407F32}"/>
              </a:ext>
            </a:extLst>
          </p:cNvPr>
          <p:cNvSpPr/>
          <p:nvPr/>
        </p:nvSpPr>
        <p:spPr>
          <a:xfrm>
            <a:off x="2621289" y="4552039"/>
            <a:ext cx="494029" cy="511810"/>
          </a:xfrm>
          <a:prstGeom prst="rect">
            <a:avLst/>
          </a:prstGeom>
          <a:blipFill>
            <a:blip r:embed="rId4" cstate="print"/>
            <a:stretch>
              <a:fillRect/>
            </a:stretch>
          </a:blipFill>
        </p:spPr>
        <p:txBody>
          <a:bodyPr wrap="square" lIns="0" tIns="0" rIns="0" bIns="0" rtlCol="0"/>
          <a:lstStyle/>
          <a:p>
            <a:endParaRPr/>
          </a:p>
        </p:txBody>
      </p:sp>
      <p:sp>
        <p:nvSpPr>
          <p:cNvPr id="9" name="object 20">
            <a:extLst>
              <a:ext uri="{FF2B5EF4-FFF2-40B4-BE49-F238E27FC236}">
                <a16:creationId xmlns:a16="http://schemas.microsoft.com/office/drawing/2014/main" id="{7242CDD5-5574-9710-688A-FCC4E335C848}"/>
              </a:ext>
            </a:extLst>
          </p:cNvPr>
          <p:cNvSpPr/>
          <p:nvPr/>
        </p:nvSpPr>
        <p:spPr>
          <a:xfrm>
            <a:off x="3367322" y="4624429"/>
            <a:ext cx="462279" cy="439420"/>
          </a:xfrm>
          <a:prstGeom prst="rect">
            <a:avLst/>
          </a:prstGeom>
          <a:blipFill>
            <a:blip r:embed="rId5" cstate="print"/>
            <a:stretch>
              <a:fillRect/>
            </a:stretch>
          </a:blipFill>
        </p:spPr>
        <p:txBody>
          <a:bodyPr wrap="square" lIns="0" tIns="0" rIns="0" bIns="0" rtlCol="0"/>
          <a:lstStyle/>
          <a:p>
            <a:endParaRPr/>
          </a:p>
        </p:txBody>
      </p:sp>
      <p:sp>
        <p:nvSpPr>
          <p:cNvPr id="12" name="object 23">
            <a:extLst>
              <a:ext uri="{FF2B5EF4-FFF2-40B4-BE49-F238E27FC236}">
                <a16:creationId xmlns:a16="http://schemas.microsoft.com/office/drawing/2014/main" id="{358342B4-254D-1EC1-6566-091A76B7CFEF}"/>
              </a:ext>
            </a:extLst>
          </p:cNvPr>
          <p:cNvSpPr/>
          <p:nvPr/>
        </p:nvSpPr>
        <p:spPr>
          <a:xfrm>
            <a:off x="3499963" y="5799087"/>
            <a:ext cx="381000" cy="401319"/>
          </a:xfrm>
          <a:prstGeom prst="rect">
            <a:avLst/>
          </a:prstGeom>
          <a:blipFill>
            <a:blip r:embed="rId6" cstate="print"/>
            <a:stretch>
              <a:fillRect/>
            </a:stretch>
          </a:blipFill>
        </p:spPr>
        <p:txBody>
          <a:bodyPr wrap="square" lIns="0" tIns="0" rIns="0" bIns="0" rtlCol="0"/>
          <a:lstStyle/>
          <a:p>
            <a:endParaRPr/>
          </a:p>
        </p:txBody>
      </p:sp>
      <p:sp>
        <p:nvSpPr>
          <p:cNvPr id="15" name="object 26">
            <a:extLst>
              <a:ext uri="{FF2B5EF4-FFF2-40B4-BE49-F238E27FC236}">
                <a16:creationId xmlns:a16="http://schemas.microsoft.com/office/drawing/2014/main" id="{30BE75E6-B5CD-3E06-A301-8EA4D69B5252}"/>
              </a:ext>
            </a:extLst>
          </p:cNvPr>
          <p:cNvSpPr/>
          <p:nvPr/>
        </p:nvSpPr>
        <p:spPr>
          <a:xfrm>
            <a:off x="2598891" y="7700001"/>
            <a:ext cx="492298" cy="424180"/>
          </a:xfrm>
          <a:prstGeom prst="rect">
            <a:avLst/>
          </a:prstGeom>
          <a:blipFill>
            <a:blip r:embed="rId7" cstate="print"/>
            <a:stretch>
              <a:fillRect/>
            </a:stretch>
          </a:blipFill>
        </p:spPr>
        <p:txBody>
          <a:bodyPr wrap="square" lIns="0" tIns="0" rIns="0" bIns="0" rtlCol="0"/>
          <a:lstStyle/>
          <a:p>
            <a:endParaRPr/>
          </a:p>
        </p:txBody>
      </p:sp>
      <p:sp>
        <p:nvSpPr>
          <p:cNvPr id="16" name="object 27">
            <a:extLst>
              <a:ext uri="{FF2B5EF4-FFF2-40B4-BE49-F238E27FC236}">
                <a16:creationId xmlns:a16="http://schemas.microsoft.com/office/drawing/2014/main" id="{85D7D591-B307-F025-2247-98A13BAFE8DE}"/>
              </a:ext>
            </a:extLst>
          </p:cNvPr>
          <p:cNvSpPr/>
          <p:nvPr/>
        </p:nvSpPr>
        <p:spPr>
          <a:xfrm>
            <a:off x="3669145" y="7668333"/>
            <a:ext cx="478790" cy="422909"/>
          </a:xfrm>
          <a:prstGeom prst="rect">
            <a:avLst/>
          </a:prstGeom>
          <a:blipFill>
            <a:blip r:embed="rId8" cstate="print"/>
            <a:stretch>
              <a:fillRect/>
            </a:stretch>
          </a:blipFill>
        </p:spPr>
        <p:txBody>
          <a:bodyPr wrap="square" lIns="0" tIns="0" rIns="0" bIns="0" rtlCol="0"/>
          <a:lstStyle/>
          <a:p>
            <a:endParaRPr/>
          </a:p>
        </p:txBody>
      </p:sp>
      <p:pic>
        <p:nvPicPr>
          <p:cNvPr id="30" name="Image 29">
            <a:extLst>
              <a:ext uri="{FF2B5EF4-FFF2-40B4-BE49-F238E27FC236}">
                <a16:creationId xmlns:a16="http://schemas.microsoft.com/office/drawing/2014/main" id="{57A1371A-EA8F-C445-05AE-ABEED61D28C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82271" y="7653254"/>
            <a:ext cx="445770" cy="445770"/>
          </a:xfrm>
          <a:prstGeom prst="rect">
            <a:avLst/>
          </a:prstGeom>
        </p:spPr>
      </p:pic>
      <p:pic>
        <p:nvPicPr>
          <p:cNvPr id="34" name="Image 33">
            <a:extLst>
              <a:ext uri="{FF2B5EF4-FFF2-40B4-BE49-F238E27FC236}">
                <a16:creationId xmlns:a16="http://schemas.microsoft.com/office/drawing/2014/main" id="{9A9A0FE1-5103-114E-EB48-9A37EC87CE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46995" y="6377956"/>
            <a:ext cx="527641" cy="527641"/>
          </a:xfrm>
          <a:prstGeom prst="rect">
            <a:avLst/>
          </a:prstGeom>
        </p:spPr>
      </p:pic>
      <p:pic>
        <p:nvPicPr>
          <p:cNvPr id="36" name="Image 35">
            <a:extLst>
              <a:ext uri="{FF2B5EF4-FFF2-40B4-BE49-F238E27FC236}">
                <a16:creationId xmlns:a16="http://schemas.microsoft.com/office/drawing/2014/main" id="{90BDDB11-DD0D-AADF-9398-9D8092B2BB9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72135" y="6340055"/>
            <a:ext cx="565542" cy="565542"/>
          </a:xfrm>
          <a:prstGeom prst="rect">
            <a:avLst/>
          </a:prstGeom>
        </p:spPr>
      </p:pic>
      <p:sp>
        <p:nvSpPr>
          <p:cNvPr id="37" name="object 26">
            <a:extLst>
              <a:ext uri="{FF2B5EF4-FFF2-40B4-BE49-F238E27FC236}">
                <a16:creationId xmlns:a16="http://schemas.microsoft.com/office/drawing/2014/main" id="{99525529-5D6F-ABA3-6675-0D93B27A3DAA}"/>
              </a:ext>
            </a:extLst>
          </p:cNvPr>
          <p:cNvSpPr/>
          <p:nvPr/>
        </p:nvSpPr>
        <p:spPr>
          <a:xfrm>
            <a:off x="2672135" y="7046959"/>
            <a:ext cx="492298" cy="424180"/>
          </a:xfrm>
          <a:prstGeom prst="rect">
            <a:avLst/>
          </a:prstGeom>
          <a:blipFill>
            <a:blip r:embed="rId7" cstate="print"/>
            <a:stretch>
              <a:fillRect/>
            </a:stretch>
          </a:blipFill>
        </p:spPr>
        <p:txBody>
          <a:bodyPr wrap="square" lIns="0" tIns="0" rIns="0" bIns="0" rtlCol="0"/>
          <a:lstStyle/>
          <a:p>
            <a:endParaRPr/>
          </a:p>
        </p:txBody>
      </p:sp>
      <p:pic>
        <p:nvPicPr>
          <p:cNvPr id="39" name="Image 38">
            <a:extLst>
              <a:ext uri="{FF2B5EF4-FFF2-40B4-BE49-F238E27FC236}">
                <a16:creationId xmlns:a16="http://schemas.microsoft.com/office/drawing/2014/main" id="{48DC331C-B9DD-4CBB-A794-C9CABA7EDAE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346995" y="6905597"/>
            <a:ext cx="565542" cy="565542"/>
          </a:xfrm>
          <a:prstGeom prst="rect">
            <a:avLst/>
          </a:prstGeom>
        </p:spPr>
      </p:pic>
      <p:sp>
        <p:nvSpPr>
          <p:cNvPr id="4" name="object 18">
            <a:extLst>
              <a:ext uri="{FF2B5EF4-FFF2-40B4-BE49-F238E27FC236}">
                <a16:creationId xmlns:a16="http://schemas.microsoft.com/office/drawing/2014/main" id="{DD4CD5AC-D5FE-2197-86B3-1BFCBEA50C29}"/>
              </a:ext>
            </a:extLst>
          </p:cNvPr>
          <p:cNvSpPr txBox="1"/>
          <p:nvPr/>
        </p:nvSpPr>
        <p:spPr>
          <a:xfrm>
            <a:off x="645795" y="2138681"/>
            <a:ext cx="6694170" cy="266700"/>
          </a:xfrm>
          <a:prstGeom prst="rect">
            <a:avLst/>
          </a:prstGeom>
          <a:solidFill>
            <a:srgbClr val="ABCF8C"/>
          </a:solidFill>
        </p:spPr>
        <p:txBody>
          <a:bodyPr vert="horz" wrap="square" lIns="0" tIns="0" rIns="0" bIns="0" rtlCol="0">
            <a:spAutoFit/>
          </a:bodyPr>
          <a:lstStyle/>
          <a:p>
            <a:pPr marL="1270" algn="ctr">
              <a:lnSpc>
                <a:spcPts val="2030"/>
              </a:lnSpc>
            </a:pPr>
            <a:r>
              <a:rPr lang="fr-FR" sz="1800" b="1" spc="-5" dirty="0">
                <a:solidFill>
                  <a:srgbClr val="FFFFFF"/>
                </a:solidFill>
                <a:latin typeface="DejaVu Sans Condensed"/>
                <a:cs typeface="DejaVu Sans Condensed"/>
              </a:rPr>
              <a:t>Types de fichier</a:t>
            </a:r>
            <a:endParaRPr sz="1800" dirty="0">
              <a:latin typeface="DejaVu Sans Condensed"/>
              <a:cs typeface="DejaVu Sans Condensed"/>
            </a:endParaRPr>
          </a:p>
        </p:txBody>
      </p:sp>
      <p:sp>
        <p:nvSpPr>
          <p:cNvPr id="10" name="object 23">
            <a:extLst>
              <a:ext uri="{FF2B5EF4-FFF2-40B4-BE49-F238E27FC236}">
                <a16:creationId xmlns:a16="http://schemas.microsoft.com/office/drawing/2014/main" id="{D645A552-F9EA-774D-E02C-2ECFF1AD2CFA}"/>
              </a:ext>
            </a:extLst>
          </p:cNvPr>
          <p:cNvSpPr/>
          <p:nvPr/>
        </p:nvSpPr>
        <p:spPr>
          <a:xfrm>
            <a:off x="115630" y="1982019"/>
            <a:ext cx="501650" cy="735330"/>
          </a:xfrm>
          <a:prstGeom prst="rect">
            <a:avLst/>
          </a:prstGeom>
          <a:blipFill>
            <a:blip r:embed="rId1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519823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685D3E80-F7D5-AF7D-EC33-671CFE17BEAC}"/>
              </a:ext>
            </a:extLst>
          </p:cNvPr>
          <p:cNvSpPr txBox="1"/>
          <p:nvPr/>
        </p:nvSpPr>
        <p:spPr>
          <a:xfrm>
            <a:off x="7054850" y="317500"/>
            <a:ext cx="131445" cy="718145"/>
          </a:xfrm>
          <a:prstGeom prst="rect">
            <a:avLst/>
          </a:prstGeom>
        </p:spPr>
        <p:txBody>
          <a:bodyPr vert="horz" wrap="square" lIns="0" tIns="12700" rIns="0" bIns="0" rtlCol="0">
            <a:spAutoFit/>
          </a:bodyPr>
          <a:lstStyle/>
          <a:p>
            <a:pPr marL="12700">
              <a:lnSpc>
                <a:spcPts val="1764"/>
              </a:lnSpc>
              <a:spcBef>
                <a:spcPts val="100"/>
              </a:spcBef>
            </a:pPr>
            <a:r>
              <a:rPr lang="fr-FR" sz="1500" dirty="0">
                <a:latin typeface="Arial"/>
                <a:cs typeface="Arial"/>
              </a:rPr>
              <a:t>0</a:t>
            </a:r>
          </a:p>
          <a:p>
            <a:pPr marL="12700">
              <a:lnSpc>
                <a:spcPts val="1764"/>
              </a:lnSpc>
              <a:spcBef>
                <a:spcPts val="100"/>
              </a:spcBef>
            </a:pPr>
            <a:r>
              <a:rPr lang="fr-FR" sz="1500" dirty="0">
                <a:latin typeface="Arial"/>
                <a:cs typeface="Arial"/>
              </a:rPr>
              <a:t>0</a:t>
            </a:r>
            <a:endParaRPr sz="1500" dirty="0">
              <a:latin typeface="Arial"/>
              <a:cs typeface="Arial"/>
            </a:endParaRPr>
          </a:p>
          <a:p>
            <a:pPr marL="12700">
              <a:lnSpc>
                <a:spcPts val="1760"/>
              </a:lnSpc>
            </a:pPr>
            <a:r>
              <a:rPr lang="fr-FR" sz="1500" dirty="0">
                <a:latin typeface="Arial"/>
                <a:cs typeface="Arial"/>
              </a:rPr>
              <a:t>3</a:t>
            </a:r>
            <a:endParaRPr sz="1500" dirty="0">
              <a:latin typeface="Arial"/>
              <a:cs typeface="Arial"/>
            </a:endParaRPr>
          </a:p>
        </p:txBody>
      </p:sp>
      <p:sp>
        <p:nvSpPr>
          <p:cNvPr id="3" name="object 2">
            <a:extLst>
              <a:ext uri="{FF2B5EF4-FFF2-40B4-BE49-F238E27FC236}">
                <a16:creationId xmlns:a16="http://schemas.microsoft.com/office/drawing/2014/main" id="{94E2981A-E9F3-5C3D-7EF3-3DDD6E245C27}"/>
              </a:ext>
            </a:extLst>
          </p:cNvPr>
          <p:cNvSpPr txBox="1"/>
          <p:nvPr/>
        </p:nvSpPr>
        <p:spPr>
          <a:xfrm>
            <a:off x="62570" y="6745845"/>
            <a:ext cx="6605565" cy="984244"/>
          </a:xfrm>
          <a:prstGeom prst="rect">
            <a:avLst/>
          </a:prstGeom>
        </p:spPr>
        <p:txBody>
          <a:bodyPr vert="horz" wrap="square" lIns="0" tIns="24765" rIns="0" bIns="0" rtlCol="0">
            <a:spAutoFit/>
          </a:bodyPr>
          <a:lstStyle/>
          <a:p>
            <a:pPr marL="728980" marR="130810" algn="just">
              <a:lnSpc>
                <a:spcPts val="1630"/>
              </a:lnSpc>
            </a:pPr>
            <a:r>
              <a:rPr sz="1400" b="1" spc="-5" dirty="0">
                <a:latin typeface="DejaVu Sans Condensed"/>
                <a:cs typeface="DejaVu Sans Condensed"/>
              </a:rPr>
              <a:t>Plus </a:t>
            </a:r>
            <a:r>
              <a:rPr sz="1400" b="1" dirty="0">
                <a:latin typeface="DejaVu Sans Condensed"/>
                <a:cs typeface="DejaVu Sans Condensed"/>
              </a:rPr>
              <a:t>un </a:t>
            </a:r>
            <a:r>
              <a:rPr sz="1400" b="1" spc="-5" dirty="0">
                <a:latin typeface="DejaVu Sans Condensed"/>
                <a:cs typeface="DejaVu Sans Condensed"/>
              </a:rPr>
              <a:t>fichier est lourd, plus il prend de la place sur le support  de stockage utilisé. </a:t>
            </a:r>
            <a:r>
              <a:rPr sz="1400" spc="-15" dirty="0">
                <a:latin typeface="DejaVu Sans Condensed"/>
                <a:cs typeface="DejaVu Sans Condensed"/>
              </a:rPr>
              <a:t>Les </a:t>
            </a:r>
            <a:r>
              <a:rPr sz="1400" spc="-5" dirty="0">
                <a:latin typeface="DejaVu Sans Condensed"/>
                <a:cs typeface="DejaVu Sans Condensed"/>
              </a:rPr>
              <a:t>capacités de </a:t>
            </a:r>
            <a:r>
              <a:rPr sz="1400" spc="-10" dirty="0">
                <a:latin typeface="DejaVu Sans Condensed"/>
                <a:cs typeface="DejaVu Sans Condensed"/>
              </a:rPr>
              <a:t>stockage </a:t>
            </a:r>
            <a:r>
              <a:rPr sz="1400" spc="-5" dirty="0">
                <a:latin typeface="DejaVu Sans Condensed"/>
                <a:cs typeface="DejaVu Sans Condensed"/>
              </a:rPr>
              <a:t>d'un support quel qu'il  soit sont toujours</a:t>
            </a:r>
            <a:r>
              <a:rPr sz="1400" dirty="0">
                <a:latin typeface="DejaVu Sans Condensed"/>
                <a:cs typeface="DejaVu Sans Condensed"/>
              </a:rPr>
              <a:t> </a:t>
            </a:r>
            <a:r>
              <a:rPr sz="1400" spc="-5" dirty="0">
                <a:latin typeface="DejaVu Sans Condensed"/>
                <a:cs typeface="DejaVu Sans Condensed"/>
              </a:rPr>
              <a:t>limitées.</a:t>
            </a:r>
            <a:endParaRPr sz="1400" dirty="0">
              <a:latin typeface="DejaVu Sans Condensed"/>
              <a:cs typeface="DejaVu Sans Condensed"/>
            </a:endParaRPr>
          </a:p>
          <a:p>
            <a:pPr marL="739140" algn="just">
              <a:lnSpc>
                <a:spcPct val="100000"/>
              </a:lnSpc>
              <a:spcBef>
                <a:spcPts val="1035"/>
              </a:spcBef>
            </a:pPr>
            <a:r>
              <a:rPr sz="1400" spc="-5" dirty="0">
                <a:latin typeface="DejaVu Sans Condensed"/>
                <a:cs typeface="DejaVu Sans Condensed"/>
              </a:rPr>
              <a:t>Il </a:t>
            </a:r>
            <a:r>
              <a:rPr sz="1400" spc="-10" dirty="0">
                <a:latin typeface="DejaVu Sans Condensed"/>
                <a:cs typeface="DejaVu Sans Condensed"/>
              </a:rPr>
              <a:t>existe différents </a:t>
            </a:r>
            <a:r>
              <a:rPr sz="1400" spc="-5" dirty="0">
                <a:latin typeface="DejaVu Sans Condensed"/>
                <a:cs typeface="DejaVu Sans Condensed"/>
              </a:rPr>
              <a:t>supports </a:t>
            </a:r>
            <a:r>
              <a:rPr sz="1400" spc="-10" dirty="0">
                <a:latin typeface="DejaVu Sans Condensed"/>
                <a:cs typeface="DejaVu Sans Condensed"/>
              </a:rPr>
              <a:t>de </a:t>
            </a:r>
            <a:r>
              <a:rPr sz="1400" spc="-5" dirty="0">
                <a:latin typeface="DejaVu Sans Condensed"/>
                <a:cs typeface="DejaVu Sans Condensed"/>
              </a:rPr>
              <a:t>stockage, dont voici les plus</a:t>
            </a:r>
            <a:r>
              <a:rPr sz="1400" spc="40" dirty="0">
                <a:latin typeface="DejaVu Sans Condensed"/>
                <a:cs typeface="DejaVu Sans Condensed"/>
              </a:rPr>
              <a:t> </a:t>
            </a:r>
            <a:r>
              <a:rPr sz="1400" spc="-5" dirty="0">
                <a:latin typeface="DejaVu Sans Condensed"/>
                <a:cs typeface="DejaVu Sans Condensed"/>
              </a:rPr>
              <a:t>courants.</a:t>
            </a:r>
            <a:endParaRPr sz="1400" dirty="0">
              <a:latin typeface="DejaVu Sans Condensed"/>
              <a:cs typeface="DejaVu Sans Condensed"/>
            </a:endParaRPr>
          </a:p>
        </p:txBody>
      </p:sp>
      <p:sp>
        <p:nvSpPr>
          <p:cNvPr id="5" name="object 9">
            <a:extLst>
              <a:ext uri="{FF2B5EF4-FFF2-40B4-BE49-F238E27FC236}">
                <a16:creationId xmlns:a16="http://schemas.microsoft.com/office/drawing/2014/main" id="{7822EDD3-6625-75A0-5F7A-E8FFC34157EE}"/>
              </a:ext>
            </a:extLst>
          </p:cNvPr>
          <p:cNvSpPr txBox="1"/>
          <p:nvPr/>
        </p:nvSpPr>
        <p:spPr>
          <a:xfrm>
            <a:off x="0" y="2194920"/>
            <a:ext cx="6655169" cy="1356782"/>
          </a:xfrm>
          <a:prstGeom prst="rect">
            <a:avLst/>
          </a:prstGeom>
        </p:spPr>
        <p:txBody>
          <a:bodyPr vert="horz" wrap="square" lIns="0" tIns="12700" rIns="0" bIns="0" rtlCol="0">
            <a:spAutoFit/>
          </a:bodyPr>
          <a:lstStyle/>
          <a:p>
            <a:pPr marL="793750">
              <a:lnSpc>
                <a:spcPct val="100000"/>
              </a:lnSpc>
              <a:spcBef>
                <a:spcPts val="100"/>
              </a:spcBef>
            </a:pPr>
            <a:r>
              <a:rPr sz="1400" spc="-5" dirty="0">
                <a:latin typeface="DejaVu Sans Condensed"/>
                <a:cs typeface="DejaVu Sans Condensed"/>
              </a:rPr>
              <a:t>En plus </a:t>
            </a:r>
            <a:r>
              <a:rPr sz="1400" spc="-10" dirty="0">
                <a:latin typeface="DejaVu Sans Condensed"/>
                <a:cs typeface="DejaVu Sans Condensed"/>
              </a:rPr>
              <a:t>de </a:t>
            </a:r>
            <a:r>
              <a:rPr sz="1400" spc="-5" dirty="0">
                <a:latin typeface="DejaVu Sans Condensed"/>
                <a:cs typeface="DejaVu Sans Condensed"/>
              </a:rPr>
              <a:t>son extension, chaque fichier possède </a:t>
            </a:r>
            <a:r>
              <a:rPr sz="1400" b="1" dirty="0">
                <a:latin typeface="DejaVu Sans Condensed"/>
                <a:cs typeface="DejaVu Sans Condensed"/>
              </a:rPr>
              <a:t>un </a:t>
            </a:r>
            <a:r>
              <a:rPr sz="1400" b="1" spc="-5" dirty="0">
                <a:latin typeface="DejaVu Sans Condensed"/>
                <a:cs typeface="DejaVu Sans Condensed"/>
              </a:rPr>
              <a:t>poids</a:t>
            </a:r>
            <a:r>
              <a:rPr sz="1400" b="1" spc="50" dirty="0">
                <a:latin typeface="DejaVu Sans Condensed"/>
                <a:cs typeface="DejaVu Sans Condensed"/>
              </a:rPr>
              <a:t> </a:t>
            </a:r>
            <a:r>
              <a:rPr sz="1400" b="1" spc="-5" dirty="0">
                <a:latin typeface="DejaVu Sans Condensed"/>
                <a:cs typeface="DejaVu Sans Condensed"/>
              </a:rPr>
              <a:t>déterminé</a:t>
            </a:r>
            <a:r>
              <a:rPr sz="1400" spc="-5" dirty="0">
                <a:latin typeface="DejaVu Sans Condensed"/>
                <a:cs typeface="DejaVu Sans Condensed"/>
              </a:rPr>
              <a:t>.</a:t>
            </a:r>
            <a:endParaRPr sz="1400" dirty="0">
              <a:latin typeface="DejaVu Sans Condensed"/>
              <a:cs typeface="DejaVu Sans Condensed"/>
            </a:endParaRPr>
          </a:p>
          <a:p>
            <a:pPr marL="793750" marR="5080">
              <a:lnSpc>
                <a:spcPts val="1630"/>
              </a:lnSpc>
              <a:spcBef>
                <a:spcPts val="1175"/>
              </a:spcBef>
            </a:pPr>
            <a:r>
              <a:rPr sz="1400" spc="-10" dirty="0">
                <a:latin typeface="DejaVu Sans Condensed"/>
                <a:cs typeface="DejaVu Sans Condensed"/>
              </a:rPr>
              <a:t>Ce </a:t>
            </a:r>
            <a:r>
              <a:rPr sz="1400" spc="-5" dirty="0">
                <a:latin typeface="DejaVu Sans Condensed"/>
                <a:cs typeface="DejaVu Sans Condensed"/>
              </a:rPr>
              <a:t>poids, indiqué en </a:t>
            </a:r>
            <a:r>
              <a:rPr sz="1400" b="1" spc="-5" dirty="0">
                <a:latin typeface="DejaVu Sans Condensed"/>
                <a:cs typeface="DejaVu Sans Condensed"/>
              </a:rPr>
              <a:t>octets</a:t>
            </a:r>
            <a:r>
              <a:rPr sz="1400" spc="-5" dirty="0">
                <a:latin typeface="DejaVu Sans Condensed"/>
                <a:cs typeface="DejaVu Sans Condensed"/>
              </a:rPr>
              <a:t>, </a:t>
            </a:r>
            <a:r>
              <a:rPr sz="1400" spc="-10" dirty="0">
                <a:latin typeface="DejaVu Sans Condensed"/>
                <a:cs typeface="DejaVu Sans Condensed"/>
              </a:rPr>
              <a:t>permet de </a:t>
            </a:r>
            <a:r>
              <a:rPr sz="1400" spc="-5" dirty="0">
                <a:latin typeface="DejaVu Sans Condensed"/>
                <a:cs typeface="DejaVu Sans Condensed"/>
              </a:rPr>
              <a:t>savoir quelle </a:t>
            </a:r>
            <a:r>
              <a:rPr sz="1400" spc="-10" dirty="0">
                <a:latin typeface="DejaVu Sans Condensed"/>
                <a:cs typeface="DejaVu Sans Condensed"/>
              </a:rPr>
              <a:t>place prend </a:t>
            </a:r>
            <a:r>
              <a:rPr sz="1400" spc="-5" dirty="0">
                <a:latin typeface="DejaVu Sans Condensed"/>
                <a:cs typeface="DejaVu Sans Condensed"/>
              </a:rPr>
              <a:t>chaque  fichier sur </a:t>
            </a:r>
            <a:r>
              <a:rPr sz="1400" b="1" spc="-5" dirty="0">
                <a:latin typeface="DejaVu Sans Condensed"/>
                <a:cs typeface="DejaVu Sans Condensed"/>
              </a:rPr>
              <a:t>le support de stockage </a:t>
            </a:r>
            <a:r>
              <a:rPr sz="1400" spc="-5" dirty="0">
                <a:latin typeface="DejaVu Sans Condensed"/>
                <a:cs typeface="DejaVu Sans Condensed"/>
              </a:rPr>
              <a:t>où </a:t>
            </a:r>
            <a:r>
              <a:rPr sz="1400" dirty="0">
                <a:latin typeface="DejaVu Sans Condensed"/>
                <a:cs typeface="DejaVu Sans Condensed"/>
              </a:rPr>
              <a:t>il se</a:t>
            </a:r>
            <a:r>
              <a:rPr sz="1400" spc="-20" dirty="0">
                <a:latin typeface="DejaVu Sans Condensed"/>
                <a:cs typeface="DejaVu Sans Condensed"/>
              </a:rPr>
              <a:t> </a:t>
            </a:r>
            <a:r>
              <a:rPr sz="1400" spc="-10" dirty="0">
                <a:latin typeface="DejaVu Sans Condensed"/>
                <a:cs typeface="DejaVu Sans Condensed"/>
              </a:rPr>
              <a:t>trouve.</a:t>
            </a:r>
            <a:endParaRPr lang="fr-FR" sz="1400" spc="-10" dirty="0">
              <a:latin typeface="DejaVu Sans Condensed"/>
              <a:cs typeface="DejaVu Sans Condensed"/>
            </a:endParaRPr>
          </a:p>
          <a:p>
            <a:pPr marL="793750" marR="5080">
              <a:lnSpc>
                <a:spcPts val="1630"/>
              </a:lnSpc>
              <a:spcBef>
                <a:spcPts val="1175"/>
              </a:spcBef>
            </a:pPr>
            <a:r>
              <a:rPr lang="fr-FR" sz="1400" spc="-10" dirty="0">
                <a:latin typeface="DejaVu Sans Condensed"/>
                <a:cs typeface="DejaVu Sans Condensed"/>
              </a:rPr>
              <a:t>Un octet correspond à un caractère, deux octets à un échantillon d’un signal audio, trois octets à un point d’une image (pixel).</a:t>
            </a:r>
            <a:endParaRPr sz="1750" dirty="0">
              <a:latin typeface="Times New Roman"/>
              <a:cs typeface="Times New Roman"/>
            </a:endParaRPr>
          </a:p>
        </p:txBody>
      </p:sp>
      <p:grpSp>
        <p:nvGrpSpPr>
          <p:cNvPr id="13" name="Groupe 12">
            <a:extLst>
              <a:ext uri="{FF2B5EF4-FFF2-40B4-BE49-F238E27FC236}">
                <a16:creationId xmlns:a16="http://schemas.microsoft.com/office/drawing/2014/main" id="{C20D5DFA-E147-C325-5CF8-FE6655BC6EA0}"/>
              </a:ext>
            </a:extLst>
          </p:cNvPr>
          <p:cNvGrpSpPr/>
          <p:nvPr/>
        </p:nvGrpSpPr>
        <p:grpSpPr>
          <a:xfrm>
            <a:off x="641497" y="7937500"/>
            <a:ext cx="6848354" cy="1781982"/>
            <a:chOff x="396240" y="7490459"/>
            <a:chExt cx="6848354" cy="1781982"/>
          </a:xfrm>
        </p:grpSpPr>
        <p:sp>
          <p:nvSpPr>
            <p:cNvPr id="14" name="object 20">
              <a:extLst>
                <a:ext uri="{FF2B5EF4-FFF2-40B4-BE49-F238E27FC236}">
                  <a16:creationId xmlns:a16="http://schemas.microsoft.com/office/drawing/2014/main" id="{F9ACC6B3-7081-D044-B909-F282A88BAEF0}"/>
                </a:ext>
              </a:extLst>
            </p:cNvPr>
            <p:cNvSpPr txBox="1"/>
            <p:nvPr/>
          </p:nvSpPr>
          <p:spPr>
            <a:xfrm>
              <a:off x="976671" y="8954084"/>
              <a:ext cx="1651000" cy="318357"/>
            </a:xfrm>
            <a:prstGeom prst="rect">
              <a:avLst/>
            </a:prstGeom>
          </p:spPr>
          <p:txBody>
            <a:bodyPr vert="horz" wrap="square" lIns="0" tIns="12700" rIns="0" bIns="0" rtlCol="0">
              <a:spAutoFit/>
            </a:bodyPr>
            <a:lstStyle/>
            <a:p>
              <a:pPr>
                <a:lnSpc>
                  <a:spcPct val="150000"/>
                </a:lnSpc>
                <a:spcBef>
                  <a:spcPts val="100"/>
                </a:spcBef>
              </a:pPr>
              <a:r>
                <a:rPr sz="1500" b="1" spc="-5" dirty="0">
                  <a:latin typeface="Gill Sans MT"/>
                  <a:cs typeface="Gill Sans MT"/>
                </a:rPr>
                <a:t>de </a:t>
              </a:r>
              <a:r>
                <a:rPr lang="fr-FR" sz="1500" b="1" spc="-5" dirty="0">
                  <a:latin typeface="Gill Sans MT"/>
                  <a:cs typeface="Gill Sans MT"/>
                </a:rPr>
                <a:t>1</a:t>
              </a:r>
              <a:r>
                <a:rPr sz="1500" b="1" spc="-5" dirty="0">
                  <a:latin typeface="Gill Sans MT"/>
                  <a:cs typeface="Gill Sans MT"/>
                </a:rPr>
                <a:t>20 Go </a:t>
              </a:r>
              <a:r>
                <a:rPr sz="1500" b="1" dirty="0">
                  <a:latin typeface="Gill Sans MT"/>
                  <a:cs typeface="Gill Sans MT"/>
                </a:rPr>
                <a:t>à </a:t>
              </a:r>
              <a:r>
                <a:rPr lang="fr-FR" sz="1500" b="1" spc="-5" dirty="0">
                  <a:latin typeface="Gill Sans MT"/>
                  <a:cs typeface="Gill Sans MT"/>
                </a:rPr>
                <a:t>20</a:t>
              </a:r>
              <a:r>
                <a:rPr sz="1500" b="1" spc="-305" dirty="0">
                  <a:latin typeface="Gill Sans MT"/>
                  <a:cs typeface="Gill Sans MT"/>
                </a:rPr>
                <a:t> </a:t>
              </a:r>
              <a:r>
                <a:rPr sz="1500" b="1" spc="-125" dirty="0">
                  <a:latin typeface="Gill Sans MT"/>
                  <a:cs typeface="Gill Sans MT"/>
                </a:rPr>
                <a:t>To</a:t>
              </a:r>
              <a:endParaRPr sz="1500" dirty="0">
                <a:latin typeface="Gill Sans MT"/>
                <a:cs typeface="Gill Sans MT"/>
              </a:endParaRPr>
            </a:p>
          </p:txBody>
        </p:sp>
        <p:sp>
          <p:nvSpPr>
            <p:cNvPr id="15" name="object 21">
              <a:extLst>
                <a:ext uri="{FF2B5EF4-FFF2-40B4-BE49-F238E27FC236}">
                  <a16:creationId xmlns:a16="http://schemas.microsoft.com/office/drawing/2014/main" id="{ED758C1D-8753-B02B-CE71-E31DA01F1577}"/>
                </a:ext>
              </a:extLst>
            </p:cNvPr>
            <p:cNvSpPr txBox="1"/>
            <p:nvPr/>
          </p:nvSpPr>
          <p:spPr>
            <a:xfrm>
              <a:off x="3060739" y="9018441"/>
              <a:ext cx="1651000" cy="254000"/>
            </a:xfrm>
            <a:prstGeom prst="rect">
              <a:avLst/>
            </a:prstGeom>
          </p:spPr>
          <p:txBody>
            <a:bodyPr vert="horz" wrap="square" lIns="0" tIns="12700" rIns="0" bIns="0" rtlCol="0">
              <a:spAutoFit/>
            </a:bodyPr>
            <a:lstStyle/>
            <a:p>
              <a:pPr>
                <a:lnSpc>
                  <a:spcPct val="100000"/>
                </a:lnSpc>
                <a:spcBef>
                  <a:spcPts val="100"/>
                </a:spcBef>
              </a:pPr>
              <a:r>
                <a:rPr sz="1500" b="1" spc="-5" dirty="0">
                  <a:latin typeface="Gill Sans MT"/>
                  <a:cs typeface="Gill Sans MT"/>
                </a:rPr>
                <a:t>de 4,7 Go </a:t>
              </a:r>
              <a:r>
                <a:rPr sz="1500" b="1" dirty="0">
                  <a:latin typeface="Gill Sans MT"/>
                  <a:cs typeface="Gill Sans MT"/>
                </a:rPr>
                <a:t>à </a:t>
              </a:r>
              <a:r>
                <a:rPr sz="1500" b="1" spc="-5" dirty="0">
                  <a:latin typeface="Gill Sans MT"/>
                  <a:cs typeface="Gill Sans MT"/>
                </a:rPr>
                <a:t>7,8</a:t>
              </a:r>
              <a:r>
                <a:rPr sz="1500" b="1" spc="-85" dirty="0">
                  <a:latin typeface="Gill Sans MT"/>
                  <a:cs typeface="Gill Sans MT"/>
                </a:rPr>
                <a:t> </a:t>
              </a:r>
              <a:r>
                <a:rPr sz="1500" b="1" spc="-5" dirty="0">
                  <a:latin typeface="Gill Sans MT"/>
                  <a:cs typeface="Gill Sans MT"/>
                </a:rPr>
                <a:t>Go</a:t>
              </a:r>
              <a:endParaRPr sz="1500" dirty="0">
                <a:latin typeface="Gill Sans MT"/>
                <a:cs typeface="Gill Sans MT"/>
              </a:endParaRPr>
            </a:p>
          </p:txBody>
        </p:sp>
        <p:sp>
          <p:nvSpPr>
            <p:cNvPr id="16" name="object 22">
              <a:extLst>
                <a:ext uri="{FF2B5EF4-FFF2-40B4-BE49-F238E27FC236}">
                  <a16:creationId xmlns:a16="http://schemas.microsoft.com/office/drawing/2014/main" id="{03134C49-28D5-0CCD-1FE2-F3FC22B6F599}"/>
                </a:ext>
              </a:extLst>
            </p:cNvPr>
            <p:cNvSpPr txBox="1"/>
            <p:nvPr/>
          </p:nvSpPr>
          <p:spPr>
            <a:xfrm>
              <a:off x="4822069" y="9018441"/>
              <a:ext cx="2422525" cy="243656"/>
            </a:xfrm>
            <a:prstGeom prst="rect">
              <a:avLst/>
            </a:prstGeom>
          </p:spPr>
          <p:txBody>
            <a:bodyPr vert="horz" wrap="square" lIns="0" tIns="12700" rIns="0" bIns="0" rtlCol="0">
              <a:spAutoFit/>
            </a:bodyPr>
            <a:lstStyle/>
            <a:p>
              <a:pPr>
                <a:lnSpc>
                  <a:spcPct val="100000"/>
                </a:lnSpc>
                <a:spcBef>
                  <a:spcPts val="100"/>
                </a:spcBef>
                <a:tabLst>
                  <a:tab pos="859155" algn="l"/>
                </a:tabLst>
              </a:pPr>
              <a:r>
                <a:rPr sz="1500" b="1" spc="-5" dirty="0">
                  <a:latin typeface="Gill Sans MT"/>
                  <a:cs typeface="Gill Sans MT"/>
                </a:rPr>
                <a:t>700</a:t>
              </a:r>
              <a:r>
                <a:rPr sz="1500" b="1" dirty="0">
                  <a:latin typeface="Gill Sans MT"/>
                  <a:cs typeface="Gill Sans MT"/>
                </a:rPr>
                <a:t> Mo	</a:t>
              </a:r>
              <a:r>
                <a:rPr sz="1500" b="1" spc="-5" dirty="0">
                  <a:latin typeface="Gill Sans MT"/>
                  <a:cs typeface="Gill Sans MT"/>
                </a:rPr>
                <a:t>de </a:t>
              </a:r>
              <a:r>
                <a:rPr lang="fr-FR" sz="1500" b="1" dirty="0">
                  <a:latin typeface="Gill Sans MT"/>
                  <a:cs typeface="Gill Sans MT"/>
                </a:rPr>
                <a:t>8</a:t>
              </a:r>
              <a:r>
                <a:rPr sz="1500" b="1" dirty="0">
                  <a:latin typeface="Gill Sans MT"/>
                  <a:cs typeface="Gill Sans MT"/>
                </a:rPr>
                <a:t> </a:t>
              </a:r>
              <a:r>
                <a:rPr lang="fr-FR" sz="1500" b="1" dirty="0">
                  <a:latin typeface="Gill Sans MT"/>
                  <a:cs typeface="Gill Sans MT"/>
                </a:rPr>
                <a:t>G</a:t>
              </a:r>
              <a:r>
                <a:rPr sz="1500" b="1" dirty="0">
                  <a:latin typeface="Gill Sans MT"/>
                  <a:cs typeface="Gill Sans MT"/>
                </a:rPr>
                <a:t>o à </a:t>
              </a:r>
              <a:r>
                <a:rPr lang="fr-FR" sz="1500" b="1" dirty="0">
                  <a:latin typeface="Gill Sans MT"/>
                  <a:cs typeface="Gill Sans MT"/>
                </a:rPr>
                <a:t>256</a:t>
              </a:r>
              <a:r>
                <a:rPr sz="1500" b="1" spc="-120" dirty="0">
                  <a:latin typeface="Gill Sans MT"/>
                  <a:cs typeface="Gill Sans MT"/>
                </a:rPr>
                <a:t> </a:t>
              </a:r>
              <a:r>
                <a:rPr sz="1500" b="1" spc="-5" dirty="0">
                  <a:latin typeface="Gill Sans MT"/>
                  <a:cs typeface="Gill Sans MT"/>
                </a:rPr>
                <a:t>Go</a:t>
              </a:r>
              <a:endParaRPr sz="1500" dirty="0">
                <a:latin typeface="Gill Sans MT"/>
                <a:cs typeface="Gill Sans MT"/>
              </a:endParaRPr>
            </a:p>
          </p:txBody>
        </p:sp>
        <p:sp>
          <p:nvSpPr>
            <p:cNvPr id="17" name="object 25">
              <a:extLst>
                <a:ext uri="{FF2B5EF4-FFF2-40B4-BE49-F238E27FC236}">
                  <a16:creationId xmlns:a16="http://schemas.microsoft.com/office/drawing/2014/main" id="{9B1484EF-5796-1BEA-EB42-1E694A0591CC}"/>
                </a:ext>
              </a:extLst>
            </p:cNvPr>
            <p:cNvSpPr/>
            <p:nvPr/>
          </p:nvSpPr>
          <p:spPr>
            <a:xfrm>
              <a:off x="396240" y="7490459"/>
              <a:ext cx="6659880" cy="0"/>
            </a:xfrm>
            <a:custGeom>
              <a:avLst/>
              <a:gdLst/>
              <a:ahLst/>
              <a:cxnLst/>
              <a:rect l="l" t="t" r="r" b="b"/>
              <a:pathLst>
                <a:path w="6659880">
                  <a:moveTo>
                    <a:pt x="0" y="0"/>
                  </a:moveTo>
                  <a:lnTo>
                    <a:pt x="6659880" y="0"/>
                  </a:lnTo>
                </a:path>
              </a:pathLst>
            </a:custGeom>
            <a:ln w="30480">
              <a:solidFill>
                <a:srgbClr val="ABCF8C"/>
              </a:solidFill>
            </a:ln>
          </p:spPr>
          <p:txBody>
            <a:bodyPr wrap="square" lIns="0" tIns="0" rIns="0" bIns="0" rtlCol="0"/>
            <a:lstStyle/>
            <a:p>
              <a:endParaRPr/>
            </a:p>
          </p:txBody>
        </p:sp>
        <p:sp>
          <p:nvSpPr>
            <p:cNvPr id="18" name="object 27">
              <a:extLst>
                <a:ext uri="{FF2B5EF4-FFF2-40B4-BE49-F238E27FC236}">
                  <a16:creationId xmlns:a16="http://schemas.microsoft.com/office/drawing/2014/main" id="{C622BE87-FAC6-09F8-F1C0-091F126751F4}"/>
                </a:ext>
              </a:extLst>
            </p:cNvPr>
            <p:cNvSpPr/>
            <p:nvPr/>
          </p:nvSpPr>
          <p:spPr>
            <a:xfrm>
              <a:off x="5907894" y="8108593"/>
              <a:ext cx="802277" cy="557515"/>
            </a:xfrm>
            <a:prstGeom prst="rect">
              <a:avLst/>
            </a:prstGeom>
            <a:blipFill>
              <a:blip r:embed="rId2" cstate="print"/>
              <a:stretch>
                <a:fillRect/>
              </a:stretch>
            </a:blipFill>
          </p:spPr>
          <p:txBody>
            <a:bodyPr wrap="square" lIns="0" tIns="0" rIns="0" bIns="0" rtlCol="0"/>
            <a:lstStyle/>
            <a:p>
              <a:endParaRPr/>
            </a:p>
          </p:txBody>
        </p:sp>
        <p:sp>
          <p:nvSpPr>
            <p:cNvPr id="19" name="object 28">
              <a:extLst>
                <a:ext uri="{FF2B5EF4-FFF2-40B4-BE49-F238E27FC236}">
                  <a16:creationId xmlns:a16="http://schemas.microsoft.com/office/drawing/2014/main" id="{A0E4FE2D-9600-7BB0-DCD8-4DF9D9439570}"/>
                </a:ext>
              </a:extLst>
            </p:cNvPr>
            <p:cNvSpPr/>
            <p:nvPr/>
          </p:nvSpPr>
          <p:spPr>
            <a:xfrm>
              <a:off x="4486762" y="8027216"/>
              <a:ext cx="1221579" cy="948782"/>
            </a:xfrm>
            <a:prstGeom prst="rect">
              <a:avLst/>
            </a:prstGeom>
            <a:blipFill>
              <a:blip r:embed="rId3" cstate="print"/>
              <a:stretch>
                <a:fillRect/>
              </a:stretch>
            </a:blipFill>
          </p:spPr>
          <p:txBody>
            <a:bodyPr wrap="square" lIns="0" tIns="0" rIns="0" bIns="0" rtlCol="0"/>
            <a:lstStyle/>
            <a:p>
              <a:endParaRPr/>
            </a:p>
          </p:txBody>
        </p:sp>
        <p:sp>
          <p:nvSpPr>
            <p:cNvPr id="20" name="object 29">
              <a:extLst>
                <a:ext uri="{FF2B5EF4-FFF2-40B4-BE49-F238E27FC236}">
                  <a16:creationId xmlns:a16="http://schemas.microsoft.com/office/drawing/2014/main" id="{B2F7055A-3F4C-B28D-423E-AD1E0A9ACB9D}"/>
                </a:ext>
              </a:extLst>
            </p:cNvPr>
            <p:cNvSpPr/>
            <p:nvPr/>
          </p:nvSpPr>
          <p:spPr>
            <a:xfrm>
              <a:off x="3171409" y="7728128"/>
              <a:ext cx="1160146" cy="1247870"/>
            </a:xfrm>
            <a:prstGeom prst="rect">
              <a:avLst/>
            </a:prstGeom>
            <a:blipFill>
              <a:blip r:embed="rId4" cstate="print"/>
              <a:stretch>
                <a:fillRect/>
              </a:stretch>
            </a:blipFill>
          </p:spPr>
          <p:txBody>
            <a:bodyPr wrap="square" lIns="0" tIns="0" rIns="0" bIns="0" rtlCol="0"/>
            <a:lstStyle/>
            <a:p>
              <a:endParaRPr/>
            </a:p>
          </p:txBody>
        </p:sp>
        <p:sp>
          <p:nvSpPr>
            <p:cNvPr id="21" name="object 30">
              <a:extLst>
                <a:ext uri="{FF2B5EF4-FFF2-40B4-BE49-F238E27FC236}">
                  <a16:creationId xmlns:a16="http://schemas.microsoft.com/office/drawing/2014/main" id="{1040306B-3374-38BB-BCB9-2F0C68E9AEB0}"/>
                </a:ext>
              </a:extLst>
            </p:cNvPr>
            <p:cNvSpPr/>
            <p:nvPr/>
          </p:nvSpPr>
          <p:spPr>
            <a:xfrm>
              <a:off x="1878074" y="8173843"/>
              <a:ext cx="1460673" cy="791497"/>
            </a:xfrm>
            <a:prstGeom prst="rect">
              <a:avLst/>
            </a:prstGeom>
            <a:blipFill>
              <a:blip r:embed="rId5" cstate="print"/>
              <a:stretch>
                <a:fillRect/>
              </a:stretch>
            </a:blipFill>
          </p:spPr>
          <p:txBody>
            <a:bodyPr wrap="square" lIns="0" tIns="0" rIns="0" bIns="0" rtlCol="0"/>
            <a:lstStyle/>
            <a:p>
              <a:endParaRPr/>
            </a:p>
          </p:txBody>
        </p:sp>
      </p:grpSp>
      <p:graphicFrame>
        <p:nvGraphicFramePr>
          <p:cNvPr id="24" name="Tableau 23">
            <a:extLst>
              <a:ext uri="{FF2B5EF4-FFF2-40B4-BE49-F238E27FC236}">
                <a16:creationId xmlns:a16="http://schemas.microsoft.com/office/drawing/2014/main" id="{7C8EBA64-B0DE-8019-F829-0255319E9348}"/>
              </a:ext>
            </a:extLst>
          </p:cNvPr>
          <p:cNvGraphicFramePr>
            <a:graphicFrameLocks noGrp="1"/>
          </p:cNvGraphicFramePr>
          <p:nvPr>
            <p:extLst>
              <p:ext uri="{D42A27DB-BD31-4B8C-83A1-F6EECF244321}">
                <p14:modId xmlns:p14="http://schemas.microsoft.com/office/powerpoint/2010/main" val="2478959523"/>
              </p:ext>
            </p:extLst>
          </p:nvPr>
        </p:nvGraphicFramePr>
        <p:xfrm>
          <a:off x="733363" y="4037279"/>
          <a:ext cx="5096572" cy="2406057"/>
        </p:xfrm>
        <a:graphic>
          <a:graphicData uri="http://schemas.openxmlformats.org/drawingml/2006/table">
            <a:tbl>
              <a:tblPr firstRow="1" bandRow="1">
                <a:tableStyleId>{5C22544A-7EE6-4342-B048-85BDC9FD1C3A}</a:tableStyleId>
              </a:tblPr>
              <a:tblGrid>
                <a:gridCol w="1200900">
                  <a:extLst>
                    <a:ext uri="{9D8B030D-6E8A-4147-A177-3AD203B41FA5}">
                      <a16:colId xmlns:a16="http://schemas.microsoft.com/office/drawing/2014/main" val="2295117781"/>
                    </a:ext>
                  </a:extLst>
                </a:gridCol>
                <a:gridCol w="1200900">
                  <a:extLst>
                    <a:ext uri="{9D8B030D-6E8A-4147-A177-3AD203B41FA5}">
                      <a16:colId xmlns:a16="http://schemas.microsoft.com/office/drawing/2014/main" val="729775106"/>
                    </a:ext>
                  </a:extLst>
                </a:gridCol>
                <a:gridCol w="1200900">
                  <a:extLst>
                    <a:ext uri="{9D8B030D-6E8A-4147-A177-3AD203B41FA5}">
                      <a16:colId xmlns:a16="http://schemas.microsoft.com/office/drawing/2014/main" val="2525760213"/>
                    </a:ext>
                  </a:extLst>
                </a:gridCol>
                <a:gridCol w="1493872">
                  <a:extLst>
                    <a:ext uri="{9D8B030D-6E8A-4147-A177-3AD203B41FA5}">
                      <a16:colId xmlns:a16="http://schemas.microsoft.com/office/drawing/2014/main" val="3922153448"/>
                    </a:ext>
                  </a:extLst>
                </a:gridCol>
              </a:tblGrid>
              <a:tr h="358699">
                <a:tc>
                  <a:txBody>
                    <a:bodyPr/>
                    <a:lstStyle/>
                    <a:p>
                      <a:r>
                        <a:rPr lang="fr-FR" dirty="0"/>
                        <a:t>Nom</a:t>
                      </a:r>
                    </a:p>
                  </a:txBody>
                  <a:tcPr/>
                </a:tc>
                <a:tc>
                  <a:txBody>
                    <a:bodyPr/>
                    <a:lstStyle/>
                    <a:p>
                      <a:r>
                        <a:rPr lang="fr-FR" dirty="0"/>
                        <a:t>Symbole</a:t>
                      </a:r>
                    </a:p>
                  </a:txBody>
                  <a:tcPr/>
                </a:tc>
                <a:tc>
                  <a:txBody>
                    <a:bodyPr/>
                    <a:lstStyle/>
                    <a:p>
                      <a:r>
                        <a:rPr lang="fr-FR" dirty="0"/>
                        <a:t>Valeur</a:t>
                      </a:r>
                    </a:p>
                  </a:txBody>
                  <a:tcPr/>
                </a:tc>
                <a:tc>
                  <a:txBody>
                    <a:bodyPr/>
                    <a:lstStyle/>
                    <a:p>
                      <a:r>
                        <a:rPr lang="fr-FR" dirty="0"/>
                        <a:t>Fichier</a:t>
                      </a:r>
                    </a:p>
                  </a:txBody>
                  <a:tcPr/>
                </a:tc>
                <a:extLst>
                  <a:ext uri="{0D108BD9-81ED-4DB2-BD59-A6C34878D82A}">
                    <a16:rowId xmlns:a16="http://schemas.microsoft.com/office/drawing/2014/main" val="911988664"/>
                  </a:ext>
                </a:extLst>
              </a:tr>
              <a:tr h="357506">
                <a:tc>
                  <a:txBody>
                    <a:bodyPr/>
                    <a:lstStyle/>
                    <a:p>
                      <a:r>
                        <a:rPr lang="fr-FR" dirty="0"/>
                        <a:t>octet</a:t>
                      </a:r>
                    </a:p>
                  </a:txBody>
                  <a:tcPr/>
                </a:tc>
                <a:tc>
                  <a:txBody>
                    <a:bodyPr/>
                    <a:lstStyle/>
                    <a:p>
                      <a:pPr algn="ctr"/>
                      <a:r>
                        <a:rPr lang="fr-FR" dirty="0"/>
                        <a:t>o (b)</a:t>
                      </a:r>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551943166"/>
                  </a:ext>
                </a:extLst>
              </a:tr>
              <a:tr h="358699">
                <a:tc>
                  <a:txBody>
                    <a:bodyPr/>
                    <a:lstStyle/>
                    <a:p>
                      <a:r>
                        <a:rPr lang="fr-FR" dirty="0"/>
                        <a:t>kilooctet</a:t>
                      </a:r>
                    </a:p>
                  </a:txBody>
                  <a:tcPr/>
                </a:tc>
                <a:tc>
                  <a:txBody>
                    <a:bodyPr/>
                    <a:lstStyle/>
                    <a:p>
                      <a:pPr algn="ctr"/>
                      <a:r>
                        <a:rPr lang="fr-FR" dirty="0"/>
                        <a:t>Ko (Kb)</a:t>
                      </a:r>
                    </a:p>
                  </a:txBody>
                  <a:tcPr/>
                </a:tc>
                <a:tc>
                  <a:txBody>
                    <a:bodyPr/>
                    <a:lstStyle/>
                    <a:p>
                      <a:pPr algn="l"/>
                      <a:r>
                        <a:rPr lang="fr-FR" dirty="0"/>
                        <a:t>= 1024 o</a:t>
                      </a:r>
                    </a:p>
                  </a:txBody>
                  <a:tcPr/>
                </a:tc>
                <a:tc>
                  <a:txBody>
                    <a:bodyPr/>
                    <a:lstStyle/>
                    <a:p>
                      <a:pPr algn="l"/>
                      <a:r>
                        <a:rPr lang="fr-FR" dirty="0"/>
                        <a:t>Texte, Image</a:t>
                      </a:r>
                    </a:p>
                  </a:txBody>
                  <a:tcPr/>
                </a:tc>
                <a:extLst>
                  <a:ext uri="{0D108BD9-81ED-4DB2-BD59-A6C34878D82A}">
                    <a16:rowId xmlns:a16="http://schemas.microsoft.com/office/drawing/2014/main" val="2867048695"/>
                  </a:ext>
                </a:extLst>
              </a:tr>
              <a:tr h="436259">
                <a:tc>
                  <a:txBody>
                    <a:bodyPr/>
                    <a:lstStyle/>
                    <a:p>
                      <a:r>
                        <a:rPr lang="fr-FR" dirty="0"/>
                        <a:t>mégaoctet</a:t>
                      </a:r>
                    </a:p>
                  </a:txBody>
                  <a:tcPr/>
                </a:tc>
                <a:tc>
                  <a:txBody>
                    <a:bodyPr/>
                    <a:lstStyle/>
                    <a:p>
                      <a:pPr algn="ctr"/>
                      <a:r>
                        <a:rPr lang="fr-FR" dirty="0"/>
                        <a:t>Mo (Mb)</a:t>
                      </a:r>
                    </a:p>
                  </a:txBody>
                  <a:tcPr/>
                </a:tc>
                <a:tc>
                  <a:txBody>
                    <a:bodyPr/>
                    <a:lstStyle/>
                    <a:p>
                      <a:pPr algn="ctr"/>
                      <a:r>
                        <a:rPr lang="fr-FR" dirty="0"/>
                        <a:t>= 1024 Ko</a:t>
                      </a:r>
                    </a:p>
                  </a:txBody>
                  <a:tcPr/>
                </a:tc>
                <a:tc>
                  <a:txBody>
                    <a:bodyPr/>
                    <a:lstStyle/>
                    <a:p>
                      <a:pPr algn="l"/>
                      <a:r>
                        <a:rPr lang="fr-FR" dirty="0"/>
                        <a:t>Image, Vidéo</a:t>
                      </a:r>
                    </a:p>
                  </a:txBody>
                  <a:tcPr/>
                </a:tc>
                <a:extLst>
                  <a:ext uri="{0D108BD9-81ED-4DB2-BD59-A6C34878D82A}">
                    <a16:rowId xmlns:a16="http://schemas.microsoft.com/office/drawing/2014/main" val="3052433903"/>
                  </a:ext>
                </a:extLst>
              </a:tr>
              <a:tr h="436259">
                <a:tc>
                  <a:txBody>
                    <a:bodyPr/>
                    <a:lstStyle/>
                    <a:p>
                      <a:r>
                        <a:rPr lang="fr-FR" dirty="0"/>
                        <a:t>gigaoctet</a:t>
                      </a:r>
                    </a:p>
                  </a:txBody>
                  <a:tcPr/>
                </a:tc>
                <a:tc>
                  <a:txBody>
                    <a:bodyPr/>
                    <a:lstStyle/>
                    <a:p>
                      <a:pPr algn="ctr"/>
                      <a:r>
                        <a:rPr lang="fr-FR" dirty="0"/>
                        <a:t>Go (Gb)</a:t>
                      </a:r>
                    </a:p>
                  </a:txBody>
                  <a:tcPr/>
                </a:tc>
                <a:tc>
                  <a:txBody>
                    <a:bodyPr/>
                    <a:lstStyle/>
                    <a:p>
                      <a:pPr algn="l"/>
                      <a:r>
                        <a:rPr lang="fr-FR" dirty="0"/>
                        <a:t>= 1024 Mo</a:t>
                      </a:r>
                    </a:p>
                  </a:txBody>
                  <a:tcPr/>
                </a:tc>
                <a:tc>
                  <a:txBody>
                    <a:bodyPr/>
                    <a:lstStyle/>
                    <a:p>
                      <a:pPr algn="l"/>
                      <a:r>
                        <a:rPr lang="fr-FR" dirty="0"/>
                        <a:t>Vidéo</a:t>
                      </a:r>
                    </a:p>
                  </a:txBody>
                  <a:tcPr/>
                </a:tc>
                <a:extLst>
                  <a:ext uri="{0D108BD9-81ED-4DB2-BD59-A6C34878D82A}">
                    <a16:rowId xmlns:a16="http://schemas.microsoft.com/office/drawing/2014/main" val="4169602649"/>
                  </a:ext>
                </a:extLst>
              </a:tr>
              <a:tr h="436259">
                <a:tc>
                  <a:txBody>
                    <a:bodyPr/>
                    <a:lstStyle/>
                    <a:p>
                      <a:r>
                        <a:rPr lang="fr-FR" dirty="0"/>
                        <a:t>téraoctet</a:t>
                      </a:r>
                    </a:p>
                  </a:txBody>
                  <a:tcPr/>
                </a:tc>
                <a:tc>
                  <a:txBody>
                    <a:bodyPr/>
                    <a:lstStyle/>
                    <a:p>
                      <a:pPr algn="ctr"/>
                      <a:r>
                        <a:rPr lang="fr-FR" dirty="0"/>
                        <a:t>To (Tb)</a:t>
                      </a:r>
                    </a:p>
                  </a:txBody>
                  <a:tcPr/>
                </a:tc>
                <a:tc>
                  <a:txBody>
                    <a:bodyPr/>
                    <a:lstStyle/>
                    <a:p>
                      <a:pPr algn="ctr"/>
                      <a:r>
                        <a:rPr lang="fr-FR" dirty="0"/>
                        <a:t>= 1024 Go</a:t>
                      </a:r>
                    </a:p>
                  </a:txBody>
                  <a:tcPr/>
                </a:tc>
                <a:tc>
                  <a:txBody>
                    <a:bodyPr/>
                    <a:lstStyle/>
                    <a:p>
                      <a:pPr algn="ctr"/>
                      <a:endParaRPr lang="fr-FR" dirty="0"/>
                    </a:p>
                  </a:txBody>
                  <a:tcPr/>
                </a:tc>
                <a:extLst>
                  <a:ext uri="{0D108BD9-81ED-4DB2-BD59-A6C34878D82A}">
                    <a16:rowId xmlns:a16="http://schemas.microsoft.com/office/drawing/2014/main" val="916759414"/>
                  </a:ext>
                </a:extLst>
              </a:tr>
            </a:tbl>
          </a:graphicData>
        </a:graphic>
      </p:graphicFrame>
      <p:sp>
        <p:nvSpPr>
          <p:cNvPr id="25" name="ZoneTexte 24">
            <a:extLst>
              <a:ext uri="{FF2B5EF4-FFF2-40B4-BE49-F238E27FC236}">
                <a16:creationId xmlns:a16="http://schemas.microsoft.com/office/drawing/2014/main" id="{7DC3E496-B921-C10A-211F-84794DF39F9C}"/>
              </a:ext>
            </a:extLst>
          </p:cNvPr>
          <p:cNvSpPr txBox="1"/>
          <p:nvPr/>
        </p:nvSpPr>
        <p:spPr>
          <a:xfrm rot="10800000" flipV="1">
            <a:off x="648333" y="3725142"/>
            <a:ext cx="5096571" cy="369332"/>
          </a:xfrm>
          <a:prstGeom prst="rect">
            <a:avLst/>
          </a:prstGeom>
          <a:noFill/>
        </p:spPr>
        <p:txBody>
          <a:bodyPr wrap="square" rtlCol="0">
            <a:spAutoFit/>
          </a:bodyPr>
          <a:lstStyle/>
          <a:p>
            <a:r>
              <a:rPr lang="fr-FR" sz="1800" spc="-40" dirty="0">
                <a:latin typeface="DejaVu Sans Condensed"/>
                <a:cs typeface="DejaVu Sans Condensed"/>
              </a:rPr>
              <a:t> </a:t>
            </a:r>
            <a:r>
              <a:rPr lang="fr-FR" sz="1600" spc="-40" dirty="0">
                <a:latin typeface="DejaVu Sans Condensed"/>
                <a:cs typeface="DejaVu Sans Condensed"/>
              </a:rPr>
              <a:t>Tableau </a:t>
            </a:r>
            <a:r>
              <a:rPr lang="fr-FR" sz="1600" spc="-5" dirty="0">
                <a:latin typeface="DejaVu Sans Condensed"/>
                <a:cs typeface="DejaVu Sans Condensed"/>
              </a:rPr>
              <a:t>des </a:t>
            </a:r>
            <a:r>
              <a:rPr lang="fr-FR" sz="1600" spc="-10" dirty="0">
                <a:latin typeface="DejaVu Sans Condensed"/>
                <a:cs typeface="DejaVu Sans Condensed"/>
              </a:rPr>
              <a:t>mesures </a:t>
            </a:r>
            <a:r>
              <a:rPr lang="fr-FR" sz="1600" dirty="0">
                <a:latin typeface="DejaVu Sans Condensed"/>
                <a:cs typeface="DejaVu Sans Condensed"/>
              </a:rPr>
              <a:t>en </a:t>
            </a:r>
            <a:r>
              <a:rPr lang="fr-FR" sz="1600" spc="-5" dirty="0">
                <a:latin typeface="DejaVu Sans Condensed"/>
                <a:cs typeface="DejaVu Sans Condensed"/>
              </a:rPr>
              <a:t>octets (bytes en anglais)</a:t>
            </a:r>
            <a:r>
              <a:rPr lang="fr-FR" sz="1600" spc="50" dirty="0">
                <a:latin typeface="DejaVu Sans Condensed"/>
                <a:cs typeface="DejaVu Sans Condensed"/>
              </a:rPr>
              <a:t> </a:t>
            </a:r>
            <a:r>
              <a:rPr lang="fr-FR" sz="1800" dirty="0">
                <a:latin typeface="DejaVu Sans Condensed"/>
                <a:cs typeface="DejaVu Sans Condensed"/>
              </a:rPr>
              <a:t>:</a:t>
            </a:r>
            <a:endParaRPr lang="fr-FR" dirty="0"/>
          </a:p>
        </p:txBody>
      </p:sp>
      <p:sp>
        <p:nvSpPr>
          <p:cNvPr id="26" name="object 20">
            <a:extLst>
              <a:ext uri="{FF2B5EF4-FFF2-40B4-BE49-F238E27FC236}">
                <a16:creationId xmlns:a16="http://schemas.microsoft.com/office/drawing/2014/main" id="{E337635F-3D7F-634E-ED51-7238752F261D}"/>
              </a:ext>
            </a:extLst>
          </p:cNvPr>
          <p:cNvSpPr txBox="1"/>
          <p:nvPr/>
        </p:nvSpPr>
        <p:spPr>
          <a:xfrm>
            <a:off x="828790" y="8101766"/>
            <a:ext cx="2309006" cy="320601"/>
          </a:xfrm>
          <a:prstGeom prst="rect">
            <a:avLst/>
          </a:prstGeom>
        </p:spPr>
        <p:txBody>
          <a:bodyPr vert="horz" wrap="square" lIns="0" tIns="12700" rIns="0" bIns="0" rtlCol="0">
            <a:spAutoFit/>
          </a:bodyPr>
          <a:lstStyle/>
          <a:p>
            <a:pPr algn="ctr">
              <a:lnSpc>
                <a:spcPct val="100000"/>
              </a:lnSpc>
              <a:spcBef>
                <a:spcPts val="100"/>
              </a:spcBef>
            </a:pPr>
            <a:r>
              <a:rPr lang="fr-FR" sz="2000" b="1" dirty="0">
                <a:latin typeface="Gill Sans MT"/>
                <a:cs typeface="Gill Sans MT"/>
              </a:rPr>
              <a:t>Disque dur</a:t>
            </a:r>
            <a:endParaRPr sz="2000" b="1" dirty="0">
              <a:latin typeface="Gill Sans MT"/>
              <a:cs typeface="Gill Sans MT"/>
            </a:endParaRPr>
          </a:p>
        </p:txBody>
      </p:sp>
      <p:sp>
        <p:nvSpPr>
          <p:cNvPr id="27" name="object 20">
            <a:extLst>
              <a:ext uri="{FF2B5EF4-FFF2-40B4-BE49-F238E27FC236}">
                <a16:creationId xmlns:a16="http://schemas.microsoft.com/office/drawing/2014/main" id="{3279375F-A10C-700E-3458-6DDDE53F67FE}"/>
              </a:ext>
            </a:extLst>
          </p:cNvPr>
          <p:cNvSpPr txBox="1"/>
          <p:nvPr/>
        </p:nvSpPr>
        <p:spPr>
          <a:xfrm>
            <a:off x="4855683" y="8095623"/>
            <a:ext cx="974252" cy="320601"/>
          </a:xfrm>
          <a:prstGeom prst="rect">
            <a:avLst/>
          </a:prstGeom>
        </p:spPr>
        <p:txBody>
          <a:bodyPr vert="horz" wrap="square" lIns="0" tIns="12700" rIns="0" bIns="0" rtlCol="0">
            <a:spAutoFit/>
          </a:bodyPr>
          <a:lstStyle/>
          <a:p>
            <a:pPr algn="ctr">
              <a:lnSpc>
                <a:spcPct val="100000"/>
              </a:lnSpc>
              <a:spcBef>
                <a:spcPts val="100"/>
              </a:spcBef>
            </a:pPr>
            <a:r>
              <a:rPr lang="fr-FR" sz="2000" b="1" dirty="0">
                <a:latin typeface="Gill Sans MT"/>
                <a:cs typeface="Gill Sans MT"/>
              </a:rPr>
              <a:t>CD</a:t>
            </a:r>
            <a:endParaRPr sz="2000" b="1" dirty="0">
              <a:latin typeface="Gill Sans MT"/>
              <a:cs typeface="Gill Sans MT"/>
            </a:endParaRPr>
          </a:p>
        </p:txBody>
      </p:sp>
      <p:sp>
        <p:nvSpPr>
          <p:cNvPr id="28" name="object 20">
            <a:extLst>
              <a:ext uri="{FF2B5EF4-FFF2-40B4-BE49-F238E27FC236}">
                <a16:creationId xmlns:a16="http://schemas.microsoft.com/office/drawing/2014/main" id="{C605696D-5221-751A-DB71-0D47E3E64A78}"/>
              </a:ext>
            </a:extLst>
          </p:cNvPr>
          <p:cNvSpPr txBox="1"/>
          <p:nvPr/>
        </p:nvSpPr>
        <p:spPr>
          <a:xfrm>
            <a:off x="5644041" y="8102091"/>
            <a:ext cx="1522730" cy="320601"/>
          </a:xfrm>
          <a:prstGeom prst="rect">
            <a:avLst/>
          </a:prstGeom>
        </p:spPr>
        <p:txBody>
          <a:bodyPr vert="horz" wrap="square" lIns="0" tIns="12700" rIns="0" bIns="0" rtlCol="0">
            <a:spAutoFit/>
          </a:bodyPr>
          <a:lstStyle/>
          <a:p>
            <a:pPr algn="ctr">
              <a:lnSpc>
                <a:spcPct val="100000"/>
              </a:lnSpc>
              <a:spcBef>
                <a:spcPts val="100"/>
              </a:spcBef>
            </a:pPr>
            <a:r>
              <a:rPr lang="fr-FR" sz="2000" b="1" dirty="0">
                <a:latin typeface="Gill Sans MT"/>
                <a:cs typeface="Gill Sans MT"/>
              </a:rPr>
              <a:t>Clé USB</a:t>
            </a:r>
            <a:endParaRPr sz="2000" b="1" dirty="0">
              <a:latin typeface="Gill Sans MT"/>
              <a:cs typeface="Gill Sans MT"/>
            </a:endParaRPr>
          </a:p>
        </p:txBody>
      </p:sp>
      <p:sp>
        <p:nvSpPr>
          <p:cNvPr id="4" name="object 18">
            <a:extLst>
              <a:ext uri="{FF2B5EF4-FFF2-40B4-BE49-F238E27FC236}">
                <a16:creationId xmlns:a16="http://schemas.microsoft.com/office/drawing/2014/main" id="{8CF4AE50-9070-E4F2-1031-A002ED923D74}"/>
              </a:ext>
            </a:extLst>
          </p:cNvPr>
          <p:cNvSpPr txBox="1"/>
          <p:nvPr/>
        </p:nvSpPr>
        <p:spPr>
          <a:xfrm>
            <a:off x="544974" y="1401725"/>
            <a:ext cx="6694170" cy="266700"/>
          </a:xfrm>
          <a:prstGeom prst="rect">
            <a:avLst/>
          </a:prstGeom>
          <a:solidFill>
            <a:srgbClr val="ABCF8C"/>
          </a:solidFill>
        </p:spPr>
        <p:txBody>
          <a:bodyPr vert="horz" wrap="square" lIns="0" tIns="0" rIns="0" bIns="0" rtlCol="0">
            <a:spAutoFit/>
          </a:bodyPr>
          <a:lstStyle/>
          <a:p>
            <a:pPr marL="1270" algn="ctr">
              <a:lnSpc>
                <a:spcPts val="2030"/>
              </a:lnSpc>
            </a:pPr>
            <a:r>
              <a:rPr lang="fr-FR" sz="1800" b="1" spc="-5" dirty="0">
                <a:solidFill>
                  <a:srgbClr val="FFFFFF"/>
                </a:solidFill>
                <a:latin typeface="DejaVu Sans Condensed"/>
                <a:cs typeface="DejaVu Sans Condensed"/>
              </a:rPr>
              <a:t>Poids fichiers</a:t>
            </a:r>
            <a:endParaRPr sz="1800" dirty="0">
              <a:latin typeface="DejaVu Sans Condensed"/>
              <a:cs typeface="DejaVu Sans Condensed"/>
            </a:endParaRPr>
          </a:p>
        </p:txBody>
      </p:sp>
      <p:sp>
        <p:nvSpPr>
          <p:cNvPr id="6" name="object 23">
            <a:extLst>
              <a:ext uri="{FF2B5EF4-FFF2-40B4-BE49-F238E27FC236}">
                <a16:creationId xmlns:a16="http://schemas.microsoft.com/office/drawing/2014/main" id="{BBB15882-4CD0-0711-AF48-4B2AA77C7296}"/>
              </a:ext>
            </a:extLst>
          </p:cNvPr>
          <p:cNvSpPr/>
          <p:nvPr/>
        </p:nvSpPr>
        <p:spPr>
          <a:xfrm>
            <a:off x="14809" y="1245063"/>
            <a:ext cx="501650" cy="735330"/>
          </a:xfrm>
          <a:prstGeom prst="rect">
            <a:avLst/>
          </a:prstGeom>
          <a:blipFill>
            <a:blip r:embed="rId6" cstate="print"/>
            <a:stretch>
              <a:fillRect/>
            </a:stretch>
          </a:blipFill>
        </p:spPr>
        <p:txBody>
          <a:bodyPr wrap="square" lIns="0" tIns="0" rIns="0" bIns="0" rtlCol="0"/>
          <a:lstStyle/>
          <a:p>
            <a:endParaRPr/>
          </a:p>
        </p:txBody>
      </p:sp>
      <p:pic>
        <p:nvPicPr>
          <p:cNvPr id="7" name="Image 6">
            <a:extLst>
              <a:ext uri="{FF2B5EF4-FFF2-40B4-BE49-F238E27FC236}">
                <a16:creationId xmlns:a16="http://schemas.microsoft.com/office/drawing/2014/main" id="{3BF5FE85-E01F-68D2-29CC-E4A281ABCB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0523" y="8580737"/>
            <a:ext cx="1046413" cy="929446"/>
          </a:xfrm>
          <a:prstGeom prst="rect">
            <a:avLst/>
          </a:prstGeom>
        </p:spPr>
      </p:pic>
      <p:pic>
        <p:nvPicPr>
          <p:cNvPr id="9" name="Image 8">
            <a:extLst>
              <a:ext uri="{FF2B5EF4-FFF2-40B4-BE49-F238E27FC236}">
                <a16:creationId xmlns:a16="http://schemas.microsoft.com/office/drawing/2014/main" id="{90DA2385-AE7E-0768-C89C-B8E1A73FADF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192" y="8684432"/>
            <a:ext cx="1155743" cy="781050"/>
          </a:xfrm>
          <a:prstGeom prst="rect">
            <a:avLst/>
          </a:prstGeom>
        </p:spPr>
      </p:pic>
    </p:spTree>
    <p:extLst>
      <p:ext uri="{BB962C8B-B14F-4D97-AF65-F5344CB8AC3E}">
        <p14:creationId xmlns:p14="http://schemas.microsoft.com/office/powerpoint/2010/main" val="3807765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7">
            <a:extLst>
              <a:ext uri="{FF2B5EF4-FFF2-40B4-BE49-F238E27FC236}">
                <a16:creationId xmlns:a16="http://schemas.microsoft.com/office/drawing/2014/main" id="{F443E702-48E4-E4BD-05DF-AA953E90150B}"/>
              </a:ext>
            </a:extLst>
          </p:cNvPr>
          <p:cNvSpPr txBox="1"/>
          <p:nvPr/>
        </p:nvSpPr>
        <p:spPr>
          <a:xfrm>
            <a:off x="685800" y="1440180"/>
            <a:ext cx="6694170" cy="266700"/>
          </a:xfrm>
          <a:prstGeom prst="rect">
            <a:avLst/>
          </a:prstGeom>
          <a:solidFill>
            <a:srgbClr val="ABCF8C"/>
          </a:solidFill>
        </p:spPr>
        <p:txBody>
          <a:bodyPr vert="horz" wrap="square" lIns="0" tIns="0" rIns="0" bIns="0" rtlCol="0">
            <a:spAutoFit/>
          </a:bodyPr>
          <a:lstStyle/>
          <a:p>
            <a:pPr marL="1270" algn="ctr">
              <a:lnSpc>
                <a:spcPts val="2030"/>
              </a:lnSpc>
            </a:pPr>
            <a:r>
              <a:rPr lang="fr-FR" sz="1800" b="1" spc="-5" dirty="0">
                <a:solidFill>
                  <a:srgbClr val="FFFFFF"/>
                </a:solidFill>
                <a:latin typeface="DejaVu Sans Condensed"/>
                <a:cs typeface="DejaVu Sans Condensed"/>
              </a:rPr>
              <a:t>Stockage et Sauvegarde de vos fichiers</a:t>
            </a:r>
            <a:endParaRPr sz="1800" dirty="0">
              <a:latin typeface="DejaVu Sans Condensed"/>
              <a:cs typeface="DejaVu Sans Condensed"/>
            </a:endParaRPr>
          </a:p>
        </p:txBody>
      </p:sp>
      <p:sp>
        <p:nvSpPr>
          <p:cNvPr id="3" name="object 18">
            <a:extLst>
              <a:ext uri="{FF2B5EF4-FFF2-40B4-BE49-F238E27FC236}">
                <a16:creationId xmlns:a16="http://schemas.microsoft.com/office/drawing/2014/main" id="{AD4C3A66-2CAC-1B56-6708-A7DAB1F2388C}"/>
              </a:ext>
            </a:extLst>
          </p:cNvPr>
          <p:cNvSpPr/>
          <p:nvPr/>
        </p:nvSpPr>
        <p:spPr>
          <a:xfrm>
            <a:off x="181610" y="1270000"/>
            <a:ext cx="501650" cy="735329"/>
          </a:xfrm>
          <a:prstGeom prst="rect">
            <a:avLst/>
          </a:prstGeom>
          <a:blipFill>
            <a:blip r:embed="rId2" cstate="print"/>
            <a:stretch>
              <a:fillRect/>
            </a:stretch>
          </a:blipFill>
        </p:spPr>
        <p:txBody>
          <a:bodyPr wrap="square" lIns="0" tIns="0" rIns="0" bIns="0" rtlCol="0"/>
          <a:lstStyle/>
          <a:p>
            <a:endParaRPr/>
          </a:p>
        </p:txBody>
      </p:sp>
      <p:sp>
        <p:nvSpPr>
          <p:cNvPr id="4" name="object 4">
            <a:extLst>
              <a:ext uri="{FF2B5EF4-FFF2-40B4-BE49-F238E27FC236}">
                <a16:creationId xmlns:a16="http://schemas.microsoft.com/office/drawing/2014/main" id="{B0FE2705-68F1-8DFC-73BC-BBD15281524A}"/>
              </a:ext>
            </a:extLst>
          </p:cNvPr>
          <p:cNvSpPr txBox="1"/>
          <p:nvPr/>
        </p:nvSpPr>
        <p:spPr>
          <a:xfrm>
            <a:off x="7054850" y="317500"/>
            <a:ext cx="131445" cy="718145"/>
          </a:xfrm>
          <a:prstGeom prst="rect">
            <a:avLst/>
          </a:prstGeom>
        </p:spPr>
        <p:txBody>
          <a:bodyPr vert="horz" wrap="square" lIns="0" tIns="12700" rIns="0" bIns="0" rtlCol="0">
            <a:spAutoFit/>
          </a:bodyPr>
          <a:lstStyle/>
          <a:p>
            <a:pPr marL="12700">
              <a:lnSpc>
                <a:spcPts val="1764"/>
              </a:lnSpc>
              <a:spcBef>
                <a:spcPts val="100"/>
              </a:spcBef>
            </a:pPr>
            <a:r>
              <a:rPr lang="fr-FR" sz="1500" dirty="0">
                <a:latin typeface="Arial"/>
                <a:cs typeface="Arial"/>
              </a:rPr>
              <a:t>0</a:t>
            </a:r>
          </a:p>
          <a:p>
            <a:pPr marL="12700">
              <a:lnSpc>
                <a:spcPts val="1764"/>
              </a:lnSpc>
              <a:spcBef>
                <a:spcPts val="100"/>
              </a:spcBef>
            </a:pPr>
            <a:r>
              <a:rPr lang="fr-FR" sz="1500" dirty="0">
                <a:latin typeface="Arial"/>
                <a:cs typeface="Arial"/>
              </a:rPr>
              <a:t>0</a:t>
            </a:r>
            <a:endParaRPr sz="1500" dirty="0">
              <a:latin typeface="Arial"/>
              <a:cs typeface="Arial"/>
            </a:endParaRPr>
          </a:p>
          <a:p>
            <a:pPr marL="12700">
              <a:lnSpc>
                <a:spcPts val="1760"/>
              </a:lnSpc>
            </a:pPr>
            <a:r>
              <a:rPr lang="fr-FR" sz="1500" dirty="0">
                <a:latin typeface="Arial"/>
                <a:cs typeface="Arial"/>
              </a:rPr>
              <a:t>4</a:t>
            </a:r>
            <a:endParaRPr sz="1500" dirty="0">
              <a:latin typeface="Arial"/>
              <a:cs typeface="Arial"/>
            </a:endParaRPr>
          </a:p>
        </p:txBody>
      </p:sp>
      <p:sp>
        <p:nvSpPr>
          <p:cNvPr id="5" name="ZoneTexte 4">
            <a:extLst>
              <a:ext uri="{FF2B5EF4-FFF2-40B4-BE49-F238E27FC236}">
                <a16:creationId xmlns:a16="http://schemas.microsoft.com/office/drawing/2014/main" id="{EC63CA28-F820-A0A6-D3AC-B73FFFB7CCA1}"/>
              </a:ext>
            </a:extLst>
          </p:cNvPr>
          <p:cNvSpPr txBox="1"/>
          <p:nvPr/>
        </p:nvSpPr>
        <p:spPr>
          <a:xfrm>
            <a:off x="683259" y="2111415"/>
            <a:ext cx="6694170" cy="1077218"/>
          </a:xfrm>
          <a:prstGeom prst="rect">
            <a:avLst/>
          </a:prstGeom>
          <a:noFill/>
        </p:spPr>
        <p:txBody>
          <a:bodyPr wrap="square" rtlCol="0">
            <a:spAutoFit/>
          </a:bodyPr>
          <a:lstStyle/>
          <a:p>
            <a:r>
              <a:rPr lang="fr-FR" sz="1600" dirty="0"/>
              <a:t>Vos fichiers sont au départ, stockés </a:t>
            </a:r>
            <a:r>
              <a:rPr lang="fr-FR" sz="1600" b="1" dirty="0"/>
              <a:t>localement</a:t>
            </a:r>
            <a:r>
              <a:rPr lang="fr-FR" sz="1600" dirty="0"/>
              <a:t> sur votre ordinateur dans les dossiers standards de Windows : Documents, Images, … mais ils peuvent également l’être </a:t>
            </a:r>
            <a:r>
              <a:rPr lang="fr-FR" sz="1600" b="1" dirty="0"/>
              <a:t>en ligne</a:t>
            </a:r>
            <a:r>
              <a:rPr lang="fr-FR" sz="1600" dirty="0"/>
              <a:t>, c’est-à-dire sur le serveur d’un fournisseur tel que Microsoft, Google, </a:t>
            </a:r>
            <a:r>
              <a:rPr lang="fr-FR" sz="1600" dirty="0" err="1"/>
              <a:t>DropBox</a:t>
            </a:r>
            <a:r>
              <a:rPr lang="fr-FR" sz="1600" dirty="0"/>
              <a:t>, … (Cloud)</a:t>
            </a:r>
          </a:p>
        </p:txBody>
      </p:sp>
      <p:graphicFrame>
        <p:nvGraphicFramePr>
          <p:cNvPr id="6" name="Tableau 5">
            <a:extLst>
              <a:ext uri="{FF2B5EF4-FFF2-40B4-BE49-F238E27FC236}">
                <a16:creationId xmlns:a16="http://schemas.microsoft.com/office/drawing/2014/main" id="{190BD096-7819-B3A2-716C-C1D1373D6044}"/>
              </a:ext>
            </a:extLst>
          </p:cNvPr>
          <p:cNvGraphicFramePr>
            <a:graphicFrameLocks noGrp="1"/>
          </p:cNvGraphicFramePr>
          <p:nvPr>
            <p:extLst>
              <p:ext uri="{D42A27DB-BD31-4B8C-83A1-F6EECF244321}">
                <p14:modId xmlns:p14="http://schemas.microsoft.com/office/powerpoint/2010/main" val="453217558"/>
              </p:ext>
            </p:extLst>
          </p:nvPr>
        </p:nvGraphicFramePr>
        <p:xfrm>
          <a:off x="1492250" y="4705061"/>
          <a:ext cx="4343400" cy="1533539"/>
        </p:xfrm>
        <a:graphic>
          <a:graphicData uri="http://schemas.openxmlformats.org/drawingml/2006/table">
            <a:tbl>
              <a:tblPr firstRow="1" bandRow="1">
                <a:tableStyleId>{5C22544A-7EE6-4342-B048-85BDC9FD1C3A}</a:tableStyleId>
              </a:tblPr>
              <a:tblGrid>
                <a:gridCol w="1240972">
                  <a:extLst>
                    <a:ext uri="{9D8B030D-6E8A-4147-A177-3AD203B41FA5}">
                      <a16:colId xmlns:a16="http://schemas.microsoft.com/office/drawing/2014/main" val="2295117781"/>
                    </a:ext>
                  </a:extLst>
                </a:gridCol>
                <a:gridCol w="1349827">
                  <a:extLst>
                    <a:ext uri="{9D8B030D-6E8A-4147-A177-3AD203B41FA5}">
                      <a16:colId xmlns:a16="http://schemas.microsoft.com/office/drawing/2014/main" val="729775106"/>
                    </a:ext>
                  </a:extLst>
                </a:gridCol>
                <a:gridCol w="1752601">
                  <a:extLst>
                    <a:ext uri="{9D8B030D-6E8A-4147-A177-3AD203B41FA5}">
                      <a16:colId xmlns:a16="http://schemas.microsoft.com/office/drawing/2014/main" val="3922153448"/>
                    </a:ext>
                  </a:extLst>
                </a:gridCol>
              </a:tblGrid>
              <a:tr h="358699">
                <a:tc>
                  <a:txBody>
                    <a:bodyPr/>
                    <a:lstStyle/>
                    <a:p>
                      <a:r>
                        <a:rPr lang="fr-FR" dirty="0"/>
                        <a:t>Nom</a:t>
                      </a:r>
                    </a:p>
                  </a:txBody>
                  <a:tcPr/>
                </a:tc>
                <a:tc>
                  <a:txBody>
                    <a:bodyPr/>
                    <a:lstStyle/>
                    <a:p>
                      <a:r>
                        <a:rPr lang="fr-FR" dirty="0"/>
                        <a:t>Stockage</a:t>
                      </a:r>
                    </a:p>
                  </a:txBody>
                  <a:tcPr/>
                </a:tc>
                <a:tc>
                  <a:txBody>
                    <a:bodyPr/>
                    <a:lstStyle/>
                    <a:p>
                      <a:r>
                        <a:rPr lang="fr-FR" dirty="0"/>
                        <a:t>Application</a:t>
                      </a:r>
                    </a:p>
                  </a:txBody>
                  <a:tcPr/>
                </a:tc>
                <a:extLst>
                  <a:ext uri="{0D108BD9-81ED-4DB2-BD59-A6C34878D82A}">
                    <a16:rowId xmlns:a16="http://schemas.microsoft.com/office/drawing/2014/main" val="911988664"/>
                  </a:ext>
                </a:extLst>
              </a:tr>
              <a:tr h="357506">
                <a:tc>
                  <a:txBody>
                    <a:bodyPr/>
                    <a:lstStyle/>
                    <a:p>
                      <a:r>
                        <a:rPr lang="fr-FR" dirty="0"/>
                        <a:t>Microsoft</a:t>
                      </a:r>
                    </a:p>
                  </a:txBody>
                  <a:tcPr/>
                </a:tc>
                <a:tc>
                  <a:txBody>
                    <a:bodyPr/>
                    <a:lstStyle/>
                    <a:p>
                      <a:pPr algn="ctr"/>
                      <a:r>
                        <a:rPr lang="fr-FR" dirty="0"/>
                        <a:t>5 Go</a:t>
                      </a:r>
                    </a:p>
                  </a:txBody>
                  <a:tcPr/>
                </a:tc>
                <a:tc>
                  <a:txBody>
                    <a:bodyPr/>
                    <a:lstStyle/>
                    <a:p>
                      <a:pPr algn="ctr"/>
                      <a:r>
                        <a:rPr lang="fr-FR" dirty="0"/>
                        <a:t>OneDrive</a:t>
                      </a:r>
                    </a:p>
                  </a:txBody>
                  <a:tcPr/>
                </a:tc>
                <a:extLst>
                  <a:ext uri="{0D108BD9-81ED-4DB2-BD59-A6C34878D82A}">
                    <a16:rowId xmlns:a16="http://schemas.microsoft.com/office/drawing/2014/main" val="3551943166"/>
                  </a:ext>
                </a:extLst>
              </a:tr>
              <a:tr h="358699">
                <a:tc>
                  <a:txBody>
                    <a:bodyPr/>
                    <a:lstStyle/>
                    <a:p>
                      <a:r>
                        <a:rPr lang="fr-FR" dirty="0"/>
                        <a:t>Google</a:t>
                      </a:r>
                    </a:p>
                  </a:txBody>
                  <a:tcPr/>
                </a:tc>
                <a:tc>
                  <a:txBody>
                    <a:bodyPr/>
                    <a:lstStyle/>
                    <a:p>
                      <a:pPr algn="ctr"/>
                      <a:r>
                        <a:rPr lang="fr-FR" dirty="0"/>
                        <a:t>15 Go</a:t>
                      </a:r>
                    </a:p>
                  </a:txBody>
                  <a:tcPr/>
                </a:tc>
                <a:tc>
                  <a:txBody>
                    <a:bodyPr/>
                    <a:lstStyle/>
                    <a:p>
                      <a:pPr algn="ctr"/>
                      <a:r>
                        <a:rPr lang="fr-FR" dirty="0"/>
                        <a:t>Drive</a:t>
                      </a:r>
                    </a:p>
                  </a:txBody>
                  <a:tcPr/>
                </a:tc>
                <a:extLst>
                  <a:ext uri="{0D108BD9-81ED-4DB2-BD59-A6C34878D82A}">
                    <a16:rowId xmlns:a16="http://schemas.microsoft.com/office/drawing/2014/main" val="2867048695"/>
                  </a:ext>
                </a:extLst>
              </a:tr>
              <a:tr h="436259">
                <a:tc>
                  <a:txBody>
                    <a:bodyPr/>
                    <a:lstStyle/>
                    <a:p>
                      <a:r>
                        <a:rPr lang="fr-FR" dirty="0"/>
                        <a:t>Dropbox</a:t>
                      </a:r>
                    </a:p>
                  </a:txBody>
                  <a:tcPr/>
                </a:tc>
                <a:tc>
                  <a:txBody>
                    <a:bodyPr/>
                    <a:lstStyle/>
                    <a:p>
                      <a:pPr algn="ctr"/>
                      <a:r>
                        <a:rPr lang="fr-FR" dirty="0"/>
                        <a:t>2 Go</a:t>
                      </a:r>
                    </a:p>
                  </a:txBody>
                  <a:tcPr/>
                </a:tc>
                <a:tc>
                  <a:txBody>
                    <a:bodyPr/>
                    <a:lstStyle/>
                    <a:p>
                      <a:pPr algn="ctr"/>
                      <a:r>
                        <a:rPr lang="fr-FR" dirty="0"/>
                        <a:t>Dropbox</a:t>
                      </a:r>
                    </a:p>
                  </a:txBody>
                  <a:tcPr/>
                </a:tc>
                <a:extLst>
                  <a:ext uri="{0D108BD9-81ED-4DB2-BD59-A6C34878D82A}">
                    <a16:rowId xmlns:a16="http://schemas.microsoft.com/office/drawing/2014/main" val="3052433903"/>
                  </a:ext>
                </a:extLst>
              </a:tr>
            </a:tbl>
          </a:graphicData>
        </a:graphic>
      </p:graphicFrame>
      <p:sp>
        <p:nvSpPr>
          <p:cNvPr id="8" name="ZoneTexte 7">
            <a:extLst>
              <a:ext uri="{FF2B5EF4-FFF2-40B4-BE49-F238E27FC236}">
                <a16:creationId xmlns:a16="http://schemas.microsoft.com/office/drawing/2014/main" id="{6894219C-B952-1BF1-3B51-9D3127CEA64A}"/>
              </a:ext>
            </a:extLst>
          </p:cNvPr>
          <p:cNvSpPr txBox="1"/>
          <p:nvPr/>
        </p:nvSpPr>
        <p:spPr>
          <a:xfrm>
            <a:off x="683259" y="3303022"/>
            <a:ext cx="6694170" cy="1569660"/>
          </a:xfrm>
          <a:prstGeom prst="rect">
            <a:avLst/>
          </a:prstGeom>
          <a:noFill/>
        </p:spPr>
        <p:txBody>
          <a:bodyPr wrap="square" rtlCol="0">
            <a:spAutoFit/>
          </a:bodyPr>
          <a:lstStyle/>
          <a:p>
            <a:r>
              <a:rPr lang="fr-FR" sz="1600" dirty="0"/>
              <a:t>Le  principal intérêt d’un stockage en ligne est de disposer d’une sauvegarde synchronisée de vos fichiers, récupérables en cas de perte sur votre ordinateur. Il permet par ailleurs un accès à vos fichiers si vous ne disposez pas de votre ordinateur.</a:t>
            </a:r>
          </a:p>
          <a:p>
            <a:r>
              <a:rPr lang="fr-FR" sz="1600" dirty="0"/>
              <a:t>Cependant les capacités de stockage restent limités en version non payante.</a:t>
            </a:r>
          </a:p>
          <a:p>
            <a:endParaRPr lang="fr-FR" sz="1600" dirty="0"/>
          </a:p>
        </p:txBody>
      </p:sp>
      <p:sp>
        <p:nvSpPr>
          <p:cNvPr id="9" name="ZoneTexte 8">
            <a:extLst>
              <a:ext uri="{FF2B5EF4-FFF2-40B4-BE49-F238E27FC236}">
                <a16:creationId xmlns:a16="http://schemas.microsoft.com/office/drawing/2014/main" id="{777580B7-4A78-D1B5-E10D-0211FFF970EB}"/>
              </a:ext>
            </a:extLst>
          </p:cNvPr>
          <p:cNvSpPr txBox="1"/>
          <p:nvPr/>
        </p:nvSpPr>
        <p:spPr>
          <a:xfrm>
            <a:off x="701843" y="8837721"/>
            <a:ext cx="6694170" cy="830997"/>
          </a:xfrm>
          <a:prstGeom prst="rect">
            <a:avLst/>
          </a:prstGeom>
          <a:noFill/>
        </p:spPr>
        <p:txBody>
          <a:bodyPr wrap="square" rtlCol="0">
            <a:spAutoFit/>
          </a:bodyPr>
          <a:lstStyle/>
          <a:p>
            <a:r>
              <a:rPr lang="fr-FR" sz="1600" dirty="0">
                <a:solidFill>
                  <a:srgbClr val="FF0000"/>
                </a:solidFill>
              </a:rPr>
              <a:t>Il reste prudent de disposer d’une sauvegarde de tous ses fichiers essentiels </a:t>
            </a:r>
            <a:r>
              <a:rPr lang="fr-FR" sz="1600" dirty="0"/>
              <a:t>en cas de perte, détérioration ou vol de son ordinateur. Pour ce faire, le mieux est donc de les copier périodiquement sur une clé USB ou un disque dur externe.</a:t>
            </a:r>
          </a:p>
        </p:txBody>
      </p:sp>
      <p:sp>
        <p:nvSpPr>
          <p:cNvPr id="10" name="ZoneTexte 9">
            <a:extLst>
              <a:ext uri="{FF2B5EF4-FFF2-40B4-BE49-F238E27FC236}">
                <a16:creationId xmlns:a16="http://schemas.microsoft.com/office/drawing/2014/main" id="{9ABD3C64-6CF3-E2E7-5F00-EAA620FA9D03}"/>
              </a:ext>
            </a:extLst>
          </p:cNvPr>
          <p:cNvSpPr txBox="1"/>
          <p:nvPr/>
        </p:nvSpPr>
        <p:spPr>
          <a:xfrm>
            <a:off x="683259" y="6630219"/>
            <a:ext cx="6694170" cy="2062103"/>
          </a:xfrm>
          <a:prstGeom prst="rect">
            <a:avLst/>
          </a:prstGeom>
          <a:noFill/>
        </p:spPr>
        <p:txBody>
          <a:bodyPr wrap="square" rtlCol="0">
            <a:spAutoFit/>
          </a:bodyPr>
          <a:lstStyle/>
          <a:p>
            <a:r>
              <a:rPr lang="fr-FR" sz="1600" dirty="0"/>
              <a:t>Pour le « OneDrive » , vous avez besoin d’un compte Microsoft et juste ensuite d’activer la fonctionnalité OneDrive</a:t>
            </a:r>
          </a:p>
          <a:p>
            <a:endParaRPr lang="fr-FR" sz="1600" dirty="0"/>
          </a:p>
          <a:p>
            <a:r>
              <a:rPr lang="fr-FR" sz="1600" dirty="0"/>
              <a:t>Pour ceux équipés d’un smartphone, vous disposez d’un compte Gmail et donc des applications Drive et Photos sur ce dernier. Si vous souhaitez disposer de Google Drive sur votre PC, il vous faut télécharger l’application cliente : </a:t>
            </a:r>
            <a:r>
              <a:rPr lang="fr-FR" sz="1600" b="1" dirty="0"/>
              <a:t>GoogleDriveSetup.exe</a:t>
            </a:r>
            <a:r>
              <a:rPr lang="fr-FR" sz="1600" dirty="0"/>
              <a:t> , l’installer et l’activer.</a:t>
            </a:r>
          </a:p>
          <a:p>
            <a:endParaRPr lang="fr-FR" sz="1600" dirty="0"/>
          </a:p>
        </p:txBody>
      </p:sp>
    </p:spTree>
    <p:extLst>
      <p:ext uri="{BB962C8B-B14F-4D97-AF65-F5344CB8AC3E}">
        <p14:creationId xmlns:p14="http://schemas.microsoft.com/office/powerpoint/2010/main" val="724439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7">
            <a:extLst>
              <a:ext uri="{FF2B5EF4-FFF2-40B4-BE49-F238E27FC236}">
                <a16:creationId xmlns:a16="http://schemas.microsoft.com/office/drawing/2014/main" id="{D0C06158-AC3D-F810-FEE4-E5E115ECAFD5}"/>
              </a:ext>
            </a:extLst>
          </p:cNvPr>
          <p:cNvSpPr txBox="1"/>
          <p:nvPr/>
        </p:nvSpPr>
        <p:spPr>
          <a:xfrm>
            <a:off x="862330" y="1291177"/>
            <a:ext cx="6694170" cy="266700"/>
          </a:xfrm>
          <a:prstGeom prst="rect">
            <a:avLst/>
          </a:prstGeom>
          <a:solidFill>
            <a:srgbClr val="ABCF8C"/>
          </a:solidFill>
        </p:spPr>
        <p:txBody>
          <a:bodyPr vert="horz" wrap="square" lIns="0" tIns="0" rIns="0" bIns="0" rtlCol="0">
            <a:spAutoFit/>
          </a:bodyPr>
          <a:lstStyle/>
          <a:p>
            <a:pPr marL="1270" algn="ctr">
              <a:lnSpc>
                <a:spcPts val="2030"/>
              </a:lnSpc>
            </a:pPr>
            <a:r>
              <a:rPr lang="fr-FR" sz="1800" dirty="0">
                <a:latin typeface="DejaVu Sans Condensed"/>
                <a:cs typeface="DejaVu Sans Condensed"/>
              </a:rPr>
              <a:t>Récupération photos stockées sur  smartphone</a:t>
            </a:r>
            <a:endParaRPr sz="1800" dirty="0">
              <a:latin typeface="DejaVu Sans Condensed"/>
              <a:cs typeface="DejaVu Sans Condensed"/>
            </a:endParaRPr>
          </a:p>
        </p:txBody>
      </p:sp>
      <p:sp>
        <p:nvSpPr>
          <p:cNvPr id="3" name="object 18">
            <a:extLst>
              <a:ext uri="{FF2B5EF4-FFF2-40B4-BE49-F238E27FC236}">
                <a16:creationId xmlns:a16="http://schemas.microsoft.com/office/drawing/2014/main" id="{2DBA4E6B-04F5-E089-CBC7-7A18EB5837A6}"/>
              </a:ext>
            </a:extLst>
          </p:cNvPr>
          <p:cNvSpPr/>
          <p:nvPr/>
        </p:nvSpPr>
        <p:spPr>
          <a:xfrm>
            <a:off x="218866" y="1186930"/>
            <a:ext cx="501650" cy="735329"/>
          </a:xfrm>
          <a:prstGeom prst="rect">
            <a:avLst/>
          </a:prstGeom>
          <a:blipFill>
            <a:blip r:embed="rId3" cstate="print"/>
            <a:stretch>
              <a:fillRect/>
            </a:stretch>
          </a:blipFill>
        </p:spPr>
        <p:txBody>
          <a:bodyPr wrap="square" lIns="0" tIns="0" rIns="0" bIns="0" rtlCol="0"/>
          <a:lstStyle/>
          <a:p>
            <a:endParaRPr/>
          </a:p>
        </p:txBody>
      </p:sp>
      <p:sp>
        <p:nvSpPr>
          <p:cNvPr id="4" name="object 4">
            <a:extLst>
              <a:ext uri="{FF2B5EF4-FFF2-40B4-BE49-F238E27FC236}">
                <a16:creationId xmlns:a16="http://schemas.microsoft.com/office/drawing/2014/main" id="{E91060D9-A81D-01B7-7669-C41BD4CE15DE}"/>
              </a:ext>
            </a:extLst>
          </p:cNvPr>
          <p:cNvSpPr txBox="1"/>
          <p:nvPr/>
        </p:nvSpPr>
        <p:spPr>
          <a:xfrm>
            <a:off x="7054850" y="317500"/>
            <a:ext cx="131445" cy="718145"/>
          </a:xfrm>
          <a:prstGeom prst="rect">
            <a:avLst/>
          </a:prstGeom>
        </p:spPr>
        <p:txBody>
          <a:bodyPr vert="horz" wrap="square" lIns="0" tIns="12700" rIns="0" bIns="0" rtlCol="0">
            <a:spAutoFit/>
          </a:bodyPr>
          <a:lstStyle/>
          <a:p>
            <a:pPr marL="12700">
              <a:lnSpc>
                <a:spcPts val="1764"/>
              </a:lnSpc>
              <a:spcBef>
                <a:spcPts val="100"/>
              </a:spcBef>
            </a:pPr>
            <a:r>
              <a:rPr lang="fr-FR" sz="1500" dirty="0">
                <a:latin typeface="Arial"/>
                <a:cs typeface="Arial"/>
              </a:rPr>
              <a:t>0</a:t>
            </a:r>
          </a:p>
          <a:p>
            <a:pPr marL="12700">
              <a:lnSpc>
                <a:spcPts val="1764"/>
              </a:lnSpc>
              <a:spcBef>
                <a:spcPts val="100"/>
              </a:spcBef>
            </a:pPr>
            <a:r>
              <a:rPr lang="fr-FR" sz="1500" dirty="0">
                <a:latin typeface="Arial"/>
                <a:cs typeface="Arial"/>
              </a:rPr>
              <a:t>0</a:t>
            </a:r>
            <a:endParaRPr sz="1500" dirty="0">
              <a:latin typeface="Arial"/>
              <a:cs typeface="Arial"/>
            </a:endParaRPr>
          </a:p>
          <a:p>
            <a:pPr marL="12700">
              <a:lnSpc>
                <a:spcPts val="1760"/>
              </a:lnSpc>
            </a:pPr>
            <a:r>
              <a:rPr lang="fr-FR" sz="1500" dirty="0">
                <a:latin typeface="Arial"/>
                <a:cs typeface="Arial"/>
              </a:rPr>
              <a:t>5</a:t>
            </a:r>
            <a:endParaRPr sz="1500" dirty="0">
              <a:latin typeface="Arial"/>
              <a:cs typeface="Arial"/>
            </a:endParaRPr>
          </a:p>
        </p:txBody>
      </p:sp>
      <p:sp>
        <p:nvSpPr>
          <p:cNvPr id="5" name="ZoneTexte 4">
            <a:extLst>
              <a:ext uri="{FF2B5EF4-FFF2-40B4-BE49-F238E27FC236}">
                <a16:creationId xmlns:a16="http://schemas.microsoft.com/office/drawing/2014/main" id="{C85D74D7-B2CA-BD74-71FC-723F81513E02}"/>
              </a:ext>
            </a:extLst>
          </p:cNvPr>
          <p:cNvSpPr txBox="1"/>
          <p:nvPr/>
        </p:nvSpPr>
        <p:spPr>
          <a:xfrm>
            <a:off x="431165" y="6559726"/>
            <a:ext cx="6694170" cy="4016484"/>
          </a:xfrm>
          <a:prstGeom prst="rect">
            <a:avLst/>
          </a:prstGeom>
          <a:noFill/>
        </p:spPr>
        <p:txBody>
          <a:bodyPr wrap="square" rtlCol="0">
            <a:spAutoFit/>
          </a:bodyPr>
          <a:lstStyle/>
          <a:p>
            <a:r>
              <a:rPr lang="fr-FR" sz="1600" dirty="0"/>
              <a:t>A priori, les photos stockées sur votre smartphone sont synchronisées avec le serveur Google Photos à partir de votre compte Google enregistré. </a:t>
            </a:r>
          </a:p>
          <a:p>
            <a:pPr>
              <a:spcAft>
                <a:spcPts val="600"/>
              </a:spcAft>
            </a:pPr>
            <a:r>
              <a:rPr lang="fr-FR" sz="1600" dirty="0"/>
              <a:t>Vous pouvez le vérifier en ouvrant l’application Photos         sur votre smartphone et en allant dans les paramètres situés en haut à droite de l’écran : l’option sauvegarder doit être cochée.</a:t>
            </a:r>
          </a:p>
          <a:p>
            <a:pPr>
              <a:spcAft>
                <a:spcPts val="600"/>
              </a:spcAft>
            </a:pPr>
            <a:r>
              <a:rPr lang="fr-FR" sz="1600" dirty="0"/>
              <a:t>En vous connectant à l’application web Google Photos via Internet à partir de votre compte GMAIL,</a:t>
            </a:r>
          </a:p>
          <a:p>
            <a:pPr marL="742950" lvl="1" indent="-285750">
              <a:spcAft>
                <a:spcPts val="600"/>
              </a:spcAft>
              <a:buFont typeface="Arial" panose="020B0604020202020204" pitchFamily="34" charset="0"/>
              <a:buChar char="•"/>
            </a:pPr>
            <a:r>
              <a:rPr lang="fr-FR" sz="1600" dirty="0"/>
              <a:t>Vous pouvez télécharger sur votre PC les photos que vous avez sélectionnées</a:t>
            </a:r>
          </a:p>
          <a:p>
            <a:pPr marL="742950" lvl="1" indent="-285750">
              <a:buFont typeface="Arial" panose="020B0604020202020204" pitchFamily="34" charset="0"/>
              <a:buChar char="•"/>
            </a:pPr>
            <a:r>
              <a:rPr lang="fr-FR" sz="1600" dirty="0"/>
              <a:t>Vous avez également la possibilité d’exporter toutes vos photos sur votre PC. Pour cela, allez dans les paramètres via la roue crantée </a:t>
            </a:r>
            <a:r>
              <a:rPr lang="fr-FR" sz="1600" dirty="0">
                <a:sym typeface="Wingdings" panose="05000000000000000000" pitchFamily="2" charset="2"/>
              </a:rPr>
              <a:t>et choisissez l’option : exporter et à la fin de la procédure, vos photos seront compressés dans un fichier .zip que vous pourrez télécharger et ensuite décompresser dans le dossier de votre choix</a:t>
            </a:r>
            <a:endParaRPr lang="fr-FR" sz="1600" dirty="0"/>
          </a:p>
          <a:p>
            <a:pPr marL="742950" lvl="1" indent="-285750">
              <a:spcAft>
                <a:spcPts val="600"/>
              </a:spcAft>
              <a:buFont typeface="Arial" panose="020B0604020202020204" pitchFamily="34" charset="0"/>
              <a:buChar char="•"/>
            </a:pPr>
            <a:endParaRPr lang="fr-FR" sz="1600" dirty="0"/>
          </a:p>
        </p:txBody>
      </p:sp>
      <p:sp>
        <p:nvSpPr>
          <p:cNvPr id="6" name="ZoneTexte 5">
            <a:extLst>
              <a:ext uri="{FF2B5EF4-FFF2-40B4-BE49-F238E27FC236}">
                <a16:creationId xmlns:a16="http://schemas.microsoft.com/office/drawing/2014/main" id="{4904702D-A917-FE32-9542-24CB6BB6287B}"/>
              </a:ext>
            </a:extLst>
          </p:cNvPr>
          <p:cNvSpPr txBox="1"/>
          <p:nvPr/>
        </p:nvSpPr>
        <p:spPr>
          <a:xfrm>
            <a:off x="721623" y="1622891"/>
            <a:ext cx="6694170" cy="1077218"/>
          </a:xfrm>
          <a:prstGeom prst="rect">
            <a:avLst/>
          </a:prstGeom>
          <a:noFill/>
        </p:spPr>
        <p:txBody>
          <a:bodyPr wrap="square" rtlCol="0">
            <a:spAutoFit/>
          </a:bodyPr>
          <a:lstStyle/>
          <a:p>
            <a:r>
              <a:rPr lang="fr-FR" sz="1600" dirty="0"/>
              <a:t>Deux méthodes sont possibles pour récupérer vos photos stockées sur smartphone :</a:t>
            </a:r>
          </a:p>
          <a:p>
            <a:r>
              <a:rPr lang="fr-FR" sz="1600" dirty="0"/>
              <a:t>1- raccorder votre smartphone à votre PC</a:t>
            </a:r>
          </a:p>
          <a:p>
            <a:r>
              <a:rPr lang="fr-FR" sz="1600" dirty="0"/>
              <a:t>2- utiliser le serveur Google Photos</a:t>
            </a:r>
          </a:p>
        </p:txBody>
      </p:sp>
      <p:sp>
        <p:nvSpPr>
          <p:cNvPr id="7" name="ZoneTexte 6">
            <a:extLst>
              <a:ext uri="{FF2B5EF4-FFF2-40B4-BE49-F238E27FC236}">
                <a16:creationId xmlns:a16="http://schemas.microsoft.com/office/drawing/2014/main" id="{182FBA59-0814-811D-3680-876D29C6AB1B}"/>
              </a:ext>
            </a:extLst>
          </p:cNvPr>
          <p:cNvSpPr txBox="1"/>
          <p:nvPr/>
        </p:nvSpPr>
        <p:spPr>
          <a:xfrm>
            <a:off x="467833" y="3179179"/>
            <a:ext cx="6694170" cy="2862322"/>
          </a:xfrm>
          <a:prstGeom prst="rect">
            <a:avLst/>
          </a:prstGeom>
          <a:noFill/>
        </p:spPr>
        <p:txBody>
          <a:bodyPr wrap="square" rtlCol="0">
            <a:spAutoFit/>
          </a:bodyPr>
          <a:lstStyle/>
          <a:p>
            <a:pPr>
              <a:spcAft>
                <a:spcPts val="600"/>
              </a:spcAft>
            </a:pPr>
            <a:r>
              <a:rPr lang="fr-FR" sz="1600" dirty="0"/>
              <a:t>Déverrouiller votre smartphone et raccordez-le via le câble qui a été livré avec.</a:t>
            </a:r>
          </a:p>
          <a:p>
            <a:pPr>
              <a:spcAft>
                <a:spcPts val="600"/>
              </a:spcAft>
            </a:pPr>
            <a:r>
              <a:rPr lang="fr-FR" sz="1600" dirty="0"/>
              <a:t>Un menu s’affiche : choisir l’option transférer les fichiers.  </a:t>
            </a:r>
          </a:p>
          <a:p>
            <a:pPr>
              <a:spcAft>
                <a:spcPts val="600"/>
              </a:spcAft>
            </a:pPr>
            <a:r>
              <a:rPr lang="fr-FR" sz="1600" dirty="0"/>
              <a:t>Lancer l’explorateur Windows qui affiche alors le dossier relatif à votre appareil. En le sélectionnant, vous apercevez dans le volet de droite les sous-dossiers qui le composent.</a:t>
            </a:r>
          </a:p>
          <a:p>
            <a:pPr>
              <a:spcAft>
                <a:spcPts val="600"/>
              </a:spcAft>
            </a:pPr>
            <a:r>
              <a:rPr lang="fr-FR" sz="1600" dirty="0"/>
              <a:t>En général, vos photos se trouvent dans le sous-dossier DCIM mais peuvent être aussi dans un réseau social tel que WhatsApp. Dans ce cas, le mieux est d’effectuer une recherche dans l’explorateur avec le nom du réseau.</a:t>
            </a:r>
          </a:p>
          <a:p>
            <a:pPr>
              <a:spcAft>
                <a:spcPts val="600"/>
              </a:spcAft>
            </a:pPr>
            <a:r>
              <a:rPr lang="fr-FR" sz="1600" dirty="0"/>
              <a:t>Une fois vos photos localisées, vous pouvez les transférer à a partir de l’explorateur via les actions copier/coller.</a:t>
            </a:r>
          </a:p>
        </p:txBody>
      </p:sp>
      <p:sp>
        <p:nvSpPr>
          <p:cNvPr id="8" name="ZoneTexte 7">
            <a:extLst>
              <a:ext uri="{FF2B5EF4-FFF2-40B4-BE49-F238E27FC236}">
                <a16:creationId xmlns:a16="http://schemas.microsoft.com/office/drawing/2014/main" id="{5FDA5927-B5B6-345C-E100-9E59CF148324}"/>
              </a:ext>
            </a:extLst>
          </p:cNvPr>
          <p:cNvSpPr txBox="1"/>
          <p:nvPr/>
        </p:nvSpPr>
        <p:spPr>
          <a:xfrm>
            <a:off x="467833" y="2895953"/>
            <a:ext cx="2241759" cy="338554"/>
          </a:xfrm>
          <a:prstGeom prst="rect">
            <a:avLst/>
          </a:prstGeom>
          <a:noFill/>
        </p:spPr>
        <p:txBody>
          <a:bodyPr wrap="square" rtlCol="0">
            <a:spAutoFit/>
          </a:bodyPr>
          <a:lstStyle/>
          <a:p>
            <a:r>
              <a:rPr lang="fr-FR" sz="1600" b="1" dirty="0">
                <a:highlight>
                  <a:srgbClr val="00FFFF"/>
                </a:highlight>
              </a:rPr>
              <a:t>Méthode 1 : Câble USB</a:t>
            </a:r>
          </a:p>
        </p:txBody>
      </p:sp>
      <p:sp>
        <p:nvSpPr>
          <p:cNvPr id="9" name="ZoneTexte 8">
            <a:extLst>
              <a:ext uri="{FF2B5EF4-FFF2-40B4-BE49-F238E27FC236}">
                <a16:creationId xmlns:a16="http://schemas.microsoft.com/office/drawing/2014/main" id="{3AB4D830-1EE4-843C-5A70-E9F8AF61639E}"/>
              </a:ext>
            </a:extLst>
          </p:cNvPr>
          <p:cNvSpPr txBox="1"/>
          <p:nvPr/>
        </p:nvSpPr>
        <p:spPr>
          <a:xfrm>
            <a:off x="426402" y="6189597"/>
            <a:ext cx="2851359" cy="338554"/>
          </a:xfrm>
          <a:prstGeom prst="rect">
            <a:avLst/>
          </a:prstGeom>
          <a:noFill/>
        </p:spPr>
        <p:txBody>
          <a:bodyPr wrap="square" rtlCol="0">
            <a:spAutoFit/>
          </a:bodyPr>
          <a:lstStyle/>
          <a:p>
            <a:r>
              <a:rPr lang="fr-FR" sz="1600" b="1" dirty="0">
                <a:highlight>
                  <a:srgbClr val="00FFFF"/>
                </a:highlight>
              </a:rPr>
              <a:t>Méthode 2 : Serveur Google </a:t>
            </a:r>
          </a:p>
        </p:txBody>
      </p:sp>
      <p:pic>
        <p:nvPicPr>
          <p:cNvPr id="11" name="Image 10">
            <a:extLst>
              <a:ext uri="{FF2B5EF4-FFF2-40B4-BE49-F238E27FC236}">
                <a16:creationId xmlns:a16="http://schemas.microsoft.com/office/drawing/2014/main" id="{83716558-166E-4918-7A2F-F70E0AF877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3650" y="7099300"/>
            <a:ext cx="304800" cy="304800"/>
          </a:xfrm>
          <a:prstGeom prst="rect">
            <a:avLst/>
          </a:prstGeom>
        </p:spPr>
      </p:pic>
    </p:spTree>
    <p:extLst>
      <p:ext uri="{BB962C8B-B14F-4D97-AF65-F5344CB8AC3E}">
        <p14:creationId xmlns:p14="http://schemas.microsoft.com/office/powerpoint/2010/main" val="8452206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1801</TotalTime>
  <Words>952</Words>
  <Application>Microsoft Office PowerPoint</Application>
  <PresentationFormat>Personnalisé</PresentationFormat>
  <Paragraphs>132</Paragraphs>
  <Slides>5</Slides>
  <Notes>1</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5</vt:i4>
      </vt:variant>
    </vt:vector>
  </HeadingPairs>
  <TitlesOfParts>
    <vt:vector size="16" baseType="lpstr">
      <vt:lpstr>Arial</vt:lpstr>
      <vt:lpstr>Calibri</vt:lpstr>
      <vt:lpstr>Calibri Light</vt:lpstr>
      <vt:lpstr>DejaVu Sans</vt:lpstr>
      <vt:lpstr>DejaVu Sans Condensed</vt:lpstr>
      <vt:lpstr>Gill Sans MT</vt:lpstr>
      <vt:lpstr>Times New Roman</vt:lpstr>
      <vt:lpstr>Trebuchet MS</vt:lpstr>
      <vt:lpstr>Wingdings</vt:lpstr>
      <vt:lpstr>Office Theme</vt:lpstr>
      <vt:lpstr>Conception personnalisée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dc:title>
  <dc:creator>patrice</dc:creator>
  <cp:lastModifiedBy>patrice phishert</cp:lastModifiedBy>
  <cp:revision>201</cp:revision>
  <cp:lastPrinted>2023-11-20T12:32:40Z</cp:lastPrinted>
  <dcterms:created xsi:type="dcterms:W3CDTF">2023-10-26T15:59:05Z</dcterms:created>
  <dcterms:modified xsi:type="dcterms:W3CDTF">2024-10-13T14:09:34Z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2023-10-26T00:00:00Z</vt:filetime>
  </property>
  <property fmtid="{D5CDD505-2E9C-101B-9397-08002B2CF9AE}" pid="3" name="Creator">
    <vt:lpwstr>Writer</vt:lpwstr>
  </property>
  <property fmtid="{D5CDD505-2E9C-101B-9397-08002B2CF9AE}" pid="4" name="LastSaved">
    <vt:filetime>2023-10-26T00:00:00Z</vt:filetime>
  </property>
</Properties>
</file>