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13"/>
  </p:notesMasterIdLst>
  <p:handoutMasterIdLst>
    <p:handoutMasterId r:id="rId14"/>
  </p:handoutMasterIdLst>
  <p:sldIdLst>
    <p:sldId id="274" r:id="rId3"/>
    <p:sldId id="275" r:id="rId4"/>
    <p:sldId id="276" r:id="rId5"/>
    <p:sldId id="277" r:id="rId6"/>
    <p:sldId id="278" r:id="rId7"/>
    <p:sldId id="279" r:id="rId8"/>
    <p:sldId id="272" r:id="rId9"/>
    <p:sldId id="281" r:id="rId10"/>
    <p:sldId id="280" r:id="rId11"/>
    <p:sldId id="273" r:id="rId12"/>
  </p:sldIdLst>
  <p:sldSz cx="7556500" cy="10693400"/>
  <p:notesSz cx="6858000" cy="99456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2246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4133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CCA9C11-C688-767F-9DFB-3FE62C2EE2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281" cy="499056"/>
          </a:xfrm>
          <a:prstGeom prst="rect">
            <a:avLst/>
          </a:prstGeom>
        </p:spPr>
        <p:txBody>
          <a:bodyPr vert="horz" lIns="84189" tIns="42094" rIns="84189" bIns="42094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D7BB1F-F093-214D-E47B-9184B32F33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279" y="1"/>
            <a:ext cx="2972281" cy="499056"/>
          </a:xfrm>
          <a:prstGeom prst="rect">
            <a:avLst/>
          </a:prstGeom>
        </p:spPr>
        <p:txBody>
          <a:bodyPr vert="horz" lIns="84189" tIns="42094" rIns="84189" bIns="42094" rtlCol="0"/>
          <a:lstStyle>
            <a:lvl1pPr algn="r">
              <a:defRPr sz="1100"/>
            </a:lvl1pPr>
          </a:lstStyle>
          <a:p>
            <a:fld id="{6AB510AE-7ED4-4B45-8304-DD06C1BAB2AC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36D9D0-42AA-E798-5749-1D996362B6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6632"/>
            <a:ext cx="2972281" cy="499056"/>
          </a:xfrm>
          <a:prstGeom prst="rect">
            <a:avLst/>
          </a:prstGeom>
        </p:spPr>
        <p:txBody>
          <a:bodyPr vert="horz" lIns="84189" tIns="42094" rIns="84189" bIns="42094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6DDEF2-764E-189C-596F-E3AFA60FFD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279" y="9446632"/>
            <a:ext cx="2972281" cy="499056"/>
          </a:xfrm>
          <a:prstGeom prst="rect">
            <a:avLst/>
          </a:prstGeom>
        </p:spPr>
        <p:txBody>
          <a:bodyPr vert="horz" lIns="84189" tIns="42094" rIns="84189" bIns="42094" rtlCol="0" anchor="b"/>
          <a:lstStyle>
            <a:lvl1pPr algn="r">
              <a:defRPr sz="1100"/>
            </a:lvl1pPr>
          </a:lstStyle>
          <a:p>
            <a:fld id="{0B1A8AA6-6E9E-486D-9D6F-E813AAC1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70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281" cy="499056"/>
          </a:xfrm>
          <a:prstGeom prst="rect">
            <a:avLst/>
          </a:prstGeom>
        </p:spPr>
        <p:txBody>
          <a:bodyPr vert="horz" lIns="84189" tIns="42094" rIns="84189" bIns="42094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279" y="1"/>
            <a:ext cx="2972281" cy="499056"/>
          </a:xfrm>
          <a:prstGeom prst="rect">
            <a:avLst/>
          </a:prstGeom>
        </p:spPr>
        <p:txBody>
          <a:bodyPr vert="horz" lIns="84189" tIns="42094" rIns="84189" bIns="42094" rtlCol="0"/>
          <a:lstStyle>
            <a:lvl1pPr algn="r">
              <a:defRPr sz="1100"/>
            </a:lvl1pPr>
          </a:lstStyle>
          <a:p>
            <a:fld id="{F3FB385E-EDE3-431C-9DC4-F66C30850BCA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4725" y="1243013"/>
            <a:ext cx="2368550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189" tIns="42094" rIns="84189" bIns="42094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786805"/>
            <a:ext cx="5486400" cy="3915672"/>
          </a:xfrm>
          <a:prstGeom prst="rect">
            <a:avLst/>
          </a:prstGeom>
        </p:spPr>
        <p:txBody>
          <a:bodyPr vert="horz" lIns="84189" tIns="42094" rIns="84189" bIns="42094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6632"/>
            <a:ext cx="2972281" cy="499056"/>
          </a:xfrm>
          <a:prstGeom prst="rect">
            <a:avLst/>
          </a:prstGeom>
        </p:spPr>
        <p:txBody>
          <a:bodyPr vert="horz" lIns="84189" tIns="42094" rIns="84189" bIns="42094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279" y="9446632"/>
            <a:ext cx="2972281" cy="499056"/>
          </a:xfrm>
          <a:prstGeom prst="rect">
            <a:avLst/>
          </a:prstGeom>
        </p:spPr>
        <p:txBody>
          <a:bodyPr vert="horz" lIns="84189" tIns="42094" rIns="84189" bIns="42094" rtlCol="0" anchor="b"/>
          <a:lstStyle>
            <a:lvl1pPr algn="r">
              <a:defRPr sz="1100"/>
            </a:lvl1pPr>
          </a:lstStyle>
          <a:p>
            <a:fld id="{20513647-6B00-48E7-ACA7-09332CD5B3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716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54FD94F0-90E0-117D-F620-1E750511B4BA}"/>
              </a:ext>
            </a:extLst>
          </p:cNvPr>
          <p:cNvSpPr/>
          <p:nvPr userDrawn="1"/>
        </p:nvSpPr>
        <p:spPr>
          <a:xfrm>
            <a:off x="0" y="10365740"/>
            <a:ext cx="7556500" cy="180340"/>
          </a:xfrm>
          <a:custGeom>
            <a:avLst/>
            <a:gdLst/>
            <a:ahLst/>
            <a:cxnLst/>
            <a:rect l="l" t="t" r="r" b="b"/>
            <a:pathLst>
              <a:path w="7556500" h="180340">
                <a:moveTo>
                  <a:pt x="0" y="180339"/>
                </a:moveTo>
                <a:lnTo>
                  <a:pt x="7556500" y="180339"/>
                </a:lnTo>
                <a:lnTo>
                  <a:pt x="7556500" y="0"/>
                </a:lnTo>
                <a:lnTo>
                  <a:pt x="0" y="0"/>
                </a:lnTo>
                <a:lnTo>
                  <a:pt x="0" y="180339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/>
          <a:lstStyle/>
          <a:p>
            <a:pPr marL="1739900">
              <a:lnSpc>
                <a:spcPct val="100000"/>
              </a:lnSpc>
            </a:pPr>
            <a:r>
              <a:rPr lang="fr-FR" sz="1200" spc="-5" dirty="0">
                <a:latin typeface="DejaVu Sans Condensed"/>
                <a:cs typeface="DejaVu Sans Condensed"/>
              </a:rPr>
              <a:t>Association Laïque Urac Sendere </a:t>
            </a:r>
            <a:r>
              <a:rPr lang="fr-FR" sz="1200" dirty="0">
                <a:latin typeface="DejaVu Sans Condensed"/>
                <a:cs typeface="DejaVu Sans Condensed"/>
              </a:rPr>
              <a:t>- </a:t>
            </a:r>
            <a:r>
              <a:rPr lang="fr-FR" sz="1200" dirty="0">
                <a:latin typeface="DejaVu Sans Condensed" panose="020B0606030804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14 Rue du Lac d'</a:t>
            </a:r>
            <a:r>
              <a:rPr lang="fr-FR" sz="1200" dirty="0" err="1">
                <a:latin typeface="DejaVu Sans Condensed" panose="020B0606030804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Ourrec</a:t>
            </a:r>
            <a:r>
              <a:rPr lang="fr-FR" sz="1200" dirty="0">
                <a:latin typeface="DejaVu Sans Condensed" panose="020B0606030804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  65000 Tarbes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74BAF1-1CE2-4AB0-6F19-12D441D20E20}"/>
              </a:ext>
            </a:extLst>
          </p:cNvPr>
          <p:cNvSpPr txBox="1"/>
          <p:nvPr userDrawn="1"/>
        </p:nvSpPr>
        <p:spPr>
          <a:xfrm>
            <a:off x="1873250" y="435620"/>
            <a:ext cx="4495800" cy="5232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Atelier Informatique Sécurité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2B79BE-7721-D06A-BD89-4D9E0AD5A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317500"/>
            <a:ext cx="942975" cy="9770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2E1F8-A1B3-E1A9-A7EE-DD00DAF8BD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E9DCDE-E5B0-A0B0-345C-5C900D846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4B6019-2643-0BB7-11B5-B72A6D02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64D8DD-BD22-250A-AFD3-072C8E45E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0811F8-0F4B-61EB-78CE-CCAD0FF24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531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1DAAEE-AD01-9499-B972-1A2E8030C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787381-59F2-36AF-6F7A-ACD0DBA1E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2E9BB4-C1C4-B04E-0595-1D7685459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D1CA8A-A81B-9D63-BB00-6DCFD2218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0109BF-6291-B07F-F223-1B4011996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46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9BDEBB-BCC5-0C5D-24D4-3AF4B0A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E0B7A6-355B-87A9-FD7B-778A5A2BC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6298C1-C0C0-F24B-BFA4-ED6461AC8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D0DD5C-6239-14D8-E6E8-514E385B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8C9C3E-20B7-135D-96BC-393670E6D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028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98390B-1C91-FC53-15BF-DA6EFE8B1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AE7CE2-2117-2EB6-6AD3-BAEE9BD7B0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C93EDD-4E00-367E-A8B2-D0CB21CF0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21B5EC-DC69-8D92-87C7-D903F588A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B68630-C336-E289-57EC-A658B6E86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1496EB6-BB26-9553-D3F1-DDEC7B8EF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0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C57175-53C2-54C1-FC5A-F03A61A6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F83323-D904-13D1-0D6A-A303B3564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B22710-E64E-2F97-DD44-363259C4B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BB533C-1CC3-1E87-F630-D18527338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BAA9B75-C7C0-6FC5-E001-27DEE13F2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00FD3E3-1885-332B-5128-421032CAD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6B68B28-E9C3-B21B-18F9-B5359DD45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2CF56C9-DD6D-9F95-7FBD-9D221A4B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344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2DDAD6-47F6-BA92-30CD-D461103E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05E25C-DAA5-A735-3471-2AAD106FB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DD508D-0410-616C-6718-C383204C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4EE49F-8920-5795-7297-6596538AA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938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9243E4D-9D5B-5E68-C452-D03C5E81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67A2307-C5C8-3CFC-F849-C58A5EC45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E6B435-56FE-98BC-40F4-046097FB1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899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05DBB-906D-B438-E114-75457CEF6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96D92-5651-8137-8906-4D8F6D02A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A3ADCF-6E93-4890-C0EC-0B333B7CF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6969E7-F99E-7220-F4DC-3EDB1355D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B12E1C-6CE5-45E2-09D4-6A327BEB5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6B3834-8320-03A9-781D-EDBD7B4E2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386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3304E-DBAA-7897-CC47-D8BF7F15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463C299-8E7A-56C2-A0B1-426C300E0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B025F8-3C67-1DF4-E9BA-CEC42CEED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677FE5-D068-900B-65F2-C33A1D488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290B76-8A44-A497-898B-548E38C2D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EB8F13-4888-E4D9-2810-FEBEDD02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587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28ED7-32E7-0D27-715B-038EEE8AB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59DCFC-CDE1-9C05-D6B0-FAD868DB9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FF7BB4-5B10-2EC1-5841-EA2EFC714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FBC51D-06E0-2AB4-3F29-121DA3A4E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4FD302-455D-83E6-A3E9-11913BEA6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542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247280E-E7BE-B386-94F1-2AA0347E66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FB9EB9-DA7A-92F9-D560-B4CD67F1E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8203B3-1A30-B0C3-766A-73F79F59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5F2C2A-41ED-AB1C-93CF-8625F63FF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A9B7B1-C3F6-E20B-2D6E-DEDA727D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957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0729" y="214629"/>
            <a:ext cx="6035040" cy="709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E3B811E-6ABB-8D47-2F90-6E2411B8E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3CDA4F-4B99-ED56-4574-3B49EEF5C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F81734-69FE-E61E-AB8A-D419AA27F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A675B-743A-4E7D-A7AF-3BC8368EB4C3}" type="datetimeFigureOut">
              <a:rPr lang="fr-FR" smtClean="0"/>
              <a:t>06/10/2024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338D63-463C-7CD7-FAD3-B0F0D7D848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D8C8C4-84A3-75F5-18F4-E734FA971B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BEBC0-1982-4020-98A9-DAA3BF1E75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90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maine.ex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iligrane.beta.gouv.f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lovepdf.com/fr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warden.com/fr-fr/download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7">
            <a:extLst>
              <a:ext uri="{FF2B5EF4-FFF2-40B4-BE49-F238E27FC236}">
                <a16:creationId xmlns:a16="http://schemas.microsoft.com/office/drawing/2014/main" id="{6B6C06D1-4A80-EB18-A865-30EA02B0C45D}"/>
              </a:ext>
            </a:extLst>
          </p:cNvPr>
          <p:cNvSpPr txBox="1"/>
          <p:nvPr/>
        </p:nvSpPr>
        <p:spPr>
          <a:xfrm>
            <a:off x="718186" y="1302416"/>
            <a:ext cx="6732904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Prévention contre les menaces en ligne (1/6)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3" name="object 18">
            <a:extLst>
              <a:ext uri="{FF2B5EF4-FFF2-40B4-BE49-F238E27FC236}">
                <a16:creationId xmlns:a16="http://schemas.microsoft.com/office/drawing/2014/main" id="{336ECCD1-C26F-B14D-2A4A-587FB8F16837}"/>
              </a:ext>
            </a:extLst>
          </p:cNvPr>
          <p:cNvSpPr/>
          <p:nvPr/>
        </p:nvSpPr>
        <p:spPr>
          <a:xfrm>
            <a:off x="73660" y="1133998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C043627-7FC9-CD6C-4039-4EBDD149A069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1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4F96DC-1DC0-C53A-C225-FC3AA91BFE56}"/>
              </a:ext>
            </a:extLst>
          </p:cNvPr>
          <p:cNvSpPr txBox="1"/>
          <p:nvPr/>
        </p:nvSpPr>
        <p:spPr>
          <a:xfrm>
            <a:off x="695275" y="1700345"/>
            <a:ext cx="64060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Les menaces en ligne se caractérisent par des SMS/ Mails frauduleux ou par l’apparition de fenêtres PopUp non sollicitées lors de la navigation sur sites Web.</a:t>
            </a:r>
          </a:p>
          <a:p>
            <a:endParaRPr lang="fr-FR" sz="2000" dirty="0"/>
          </a:p>
          <a:p>
            <a:r>
              <a:rPr lang="fr-FR" sz="2000" dirty="0"/>
              <a:t>Elles contiennent le plus souvent </a:t>
            </a:r>
            <a:r>
              <a:rPr lang="fr-FR" sz="2000" b="1" dirty="0"/>
              <a:t>un lien malicieux </a:t>
            </a:r>
            <a:r>
              <a:rPr lang="fr-FR" sz="2000" dirty="0"/>
              <a:t>qui soit vous amène à une demande de versement, ou à un numéro de téléphone surtaxé à appeler, soit vous apporte un </a:t>
            </a:r>
            <a:r>
              <a:rPr lang="fr-FR" sz="2000" dirty="0" err="1"/>
              <a:t>maliciel</a:t>
            </a:r>
            <a:r>
              <a:rPr lang="fr-FR" sz="2000" dirty="0"/>
              <a:t> sur votre PC/téléphone.</a:t>
            </a:r>
          </a:p>
          <a:p>
            <a:endParaRPr lang="fr-FR" sz="1600" dirty="0"/>
          </a:p>
          <a:p>
            <a:r>
              <a:rPr lang="fr-FR" sz="2000" dirty="0"/>
              <a:t>La première étape est d’abord </a:t>
            </a:r>
            <a:r>
              <a:rPr lang="fr-FR" sz="2000" b="1" u="sng" dirty="0"/>
              <a:t>la prudence </a:t>
            </a:r>
            <a:r>
              <a:rPr lang="fr-FR" sz="2000" dirty="0"/>
              <a:t>: ne jamais  se précipiter pour cliquer sur un lien, prendre le temps pour lire soigneusement le message afin d’en percevoir les éléments qui doivent éveiller votre méfiance.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62C873-B425-5101-E9D3-40BEEF00DB81}"/>
              </a:ext>
            </a:extLst>
          </p:cNvPr>
          <p:cNvSpPr txBox="1"/>
          <p:nvPr/>
        </p:nvSpPr>
        <p:spPr>
          <a:xfrm>
            <a:off x="467428" y="6565900"/>
            <a:ext cx="680031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/>
              <a:t>Tout d’abord, </a:t>
            </a:r>
            <a:r>
              <a:rPr lang="fr-FR" sz="2000" b="1" dirty="0"/>
              <a:t>l’urgence de l’action </a:t>
            </a:r>
            <a:r>
              <a:rPr lang="fr-FR" sz="2000" dirty="0"/>
              <a:t>et l’objet du message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Une anomalie sur une livraison de colis (ex : adresse endommagée, frais supplémentaires pour le retirer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Un remboursement à valider,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L’offre à saisir sans attendre,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Une amende à payer immédiatement,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Une alerte de sécurité propre à endommager votre ordinateur,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Une alerte sur des débits frauduleux de votre compte bancaire,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/>
              <a:t>Toute demande de vos identifiants bancaires non initiée par vous,</a:t>
            </a:r>
            <a:r>
              <a:rPr lang="fr-FR" sz="2000" dirty="0"/>
              <a:t> </a:t>
            </a:r>
            <a:r>
              <a:rPr lang="fr-FR" sz="1600" dirty="0"/>
              <a:t>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B28B89-7831-84D6-63AE-850F46231637}"/>
              </a:ext>
            </a:extLst>
          </p:cNvPr>
          <p:cNvSpPr txBox="1"/>
          <p:nvPr/>
        </p:nvSpPr>
        <p:spPr>
          <a:xfrm>
            <a:off x="575310" y="5975369"/>
            <a:ext cx="6730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00FFFF"/>
                </a:highlight>
              </a:rPr>
              <a:t>Ce qui doit éveiller votre méfiance</a:t>
            </a:r>
          </a:p>
        </p:txBody>
      </p:sp>
    </p:spTree>
    <p:extLst>
      <p:ext uri="{BB962C8B-B14F-4D97-AF65-F5344CB8AC3E}">
        <p14:creationId xmlns:p14="http://schemas.microsoft.com/office/powerpoint/2010/main" val="1731720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8">
            <a:extLst>
              <a:ext uri="{FF2B5EF4-FFF2-40B4-BE49-F238E27FC236}">
                <a16:creationId xmlns:a16="http://schemas.microsoft.com/office/drawing/2014/main" id="{336ECCD1-C26F-B14D-2A4A-587FB8F16837}"/>
              </a:ext>
            </a:extLst>
          </p:cNvPr>
          <p:cNvSpPr/>
          <p:nvPr/>
        </p:nvSpPr>
        <p:spPr>
          <a:xfrm>
            <a:off x="73660" y="1133998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C043627-7FC9-CD6C-4039-4EBDD149A069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2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2" name="object 17">
            <a:extLst>
              <a:ext uri="{FF2B5EF4-FFF2-40B4-BE49-F238E27FC236}">
                <a16:creationId xmlns:a16="http://schemas.microsoft.com/office/drawing/2014/main" id="{A5B57698-3A8D-74AD-71B2-82B0543B3E4E}"/>
              </a:ext>
            </a:extLst>
          </p:cNvPr>
          <p:cNvSpPr txBox="1"/>
          <p:nvPr/>
        </p:nvSpPr>
        <p:spPr>
          <a:xfrm>
            <a:off x="718186" y="1302416"/>
            <a:ext cx="6732904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Prévention contre les menaces en ligne (2/6)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19C057-A034-BFED-B619-2B23FB104807}"/>
              </a:ext>
            </a:extLst>
          </p:cNvPr>
          <p:cNvSpPr txBox="1"/>
          <p:nvPr/>
        </p:nvSpPr>
        <p:spPr>
          <a:xfrm>
            <a:off x="749077" y="2173127"/>
            <a:ext cx="6730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00FFFF"/>
                </a:highlight>
              </a:rPr>
              <a:t>Si votre méfiance est éveillée 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1A1301-F7CF-A67F-1AEA-CE2CB4062F5B}"/>
              </a:ext>
            </a:extLst>
          </p:cNvPr>
          <p:cNvSpPr txBox="1"/>
          <p:nvPr/>
        </p:nvSpPr>
        <p:spPr>
          <a:xfrm>
            <a:off x="749077" y="2807692"/>
            <a:ext cx="6305773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u="sng" dirty="0"/>
              <a:t>Procéder à des vérifications </a:t>
            </a:r>
            <a:r>
              <a:rPr lang="fr-FR" sz="2000" dirty="0"/>
              <a:t>:</a:t>
            </a:r>
          </a:p>
          <a:p>
            <a:r>
              <a:rPr lang="fr-FR" dirty="0"/>
              <a:t>1- </a:t>
            </a:r>
            <a:r>
              <a:rPr lang="fr-FR" dirty="0">
                <a:solidFill>
                  <a:srgbClr val="FF0000"/>
                </a:solidFill>
              </a:rPr>
              <a:t>identifier l’émetteur du message </a:t>
            </a:r>
            <a:r>
              <a:rPr lang="fr-FR" dirty="0"/>
              <a:t>: pour un mail: l’adresse, pour un SMS: le n° téléphone, pour une fenêtre navigateur web : le nom de l’expéditeur </a:t>
            </a:r>
          </a:p>
          <a:p>
            <a:endParaRPr lang="fr-FR" dirty="0"/>
          </a:p>
          <a:p>
            <a:r>
              <a:rPr lang="fr-FR" dirty="0"/>
              <a:t>2- </a:t>
            </a:r>
            <a:r>
              <a:rPr lang="fr-FR" dirty="0">
                <a:solidFill>
                  <a:srgbClr val="FF0000"/>
                </a:solidFill>
              </a:rPr>
              <a:t>identifier le domaine du lien contenu dans le message :</a:t>
            </a:r>
          </a:p>
          <a:p>
            <a:r>
              <a:rPr lang="fr-FR" dirty="0">
                <a:hlinkClick r:id="rId3"/>
              </a:rPr>
              <a:t>www.domaine.ext</a:t>
            </a:r>
            <a:r>
              <a:rPr lang="fr-FR" dirty="0"/>
              <a:t>  </a:t>
            </a:r>
          </a:p>
          <a:p>
            <a:r>
              <a:rPr lang="fr-FR" dirty="0"/>
              <a:t>Si le domaine n’apparait pas dans le lien, passer la souris dessus pour le visualiser.</a:t>
            </a:r>
          </a:p>
          <a:p>
            <a:endParaRPr lang="fr-FR" dirty="0"/>
          </a:p>
          <a:p>
            <a:r>
              <a:rPr lang="fr-FR" dirty="0"/>
              <a:t>3- comparer ces identifications avec celles du supposé expéditeur via recherche sur le web.</a:t>
            </a:r>
          </a:p>
          <a:p>
            <a:endParaRPr lang="fr-FR" dirty="0"/>
          </a:p>
          <a:p>
            <a:r>
              <a:rPr lang="fr-FR" dirty="0"/>
              <a:t>4- faire également des recherches web à partir du contenu du message pour vérifier sa pertinence auprès de l’expéditeur supposé.</a:t>
            </a:r>
          </a:p>
        </p:txBody>
      </p:sp>
    </p:spTree>
    <p:extLst>
      <p:ext uri="{BB962C8B-B14F-4D97-AF65-F5344CB8AC3E}">
        <p14:creationId xmlns:p14="http://schemas.microsoft.com/office/powerpoint/2010/main" val="346317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8">
            <a:extLst>
              <a:ext uri="{FF2B5EF4-FFF2-40B4-BE49-F238E27FC236}">
                <a16:creationId xmlns:a16="http://schemas.microsoft.com/office/drawing/2014/main" id="{336ECCD1-C26F-B14D-2A4A-587FB8F16837}"/>
              </a:ext>
            </a:extLst>
          </p:cNvPr>
          <p:cNvSpPr/>
          <p:nvPr/>
        </p:nvSpPr>
        <p:spPr>
          <a:xfrm>
            <a:off x="73660" y="1133998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C043627-7FC9-CD6C-4039-4EBDD149A069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3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2" name="object 17">
            <a:extLst>
              <a:ext uri="{FF2B5EF4-FFF2-40B4-BE49-F238E27FC236}">
                <a16:creationId xmlns:a16="http://schemas.microsoft.com/office/drawing/2014/main" id="{A5B57698-3A8D-74AD-71B2-82B0543B3E4E}"/>
              </a:ext>
            </a:extLst>
          </p:cNvPr>
          <p:cNvSpPr txBox="1"/>
          <p:nvPr/>
        </p:nvSpPr>
        <p:spPr>
          <a:xfrm>
            <a:off x="718186" y="1302416"/>
            <a:ext cx="6732904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Prévention contre les menaces en ligne (3/6)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19C057-A034-BFED-B619-2B23FB104807}"/>
              </a:ext>
            </a:extLst>
          </p:cNvPr>
          <p:cNvSpPr txBox="1"/>
          <p:nvPr/>
        </p:nvSpPr>
        <p:spPr>
          <a:xfrm>
            <a:off x="749077" y="2173127"/>
            <a:ext cx="6730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00FFFF"/>
                </a:highlight>
              </a:rPr>
              <a:t>Exemple1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1A1301-F7CF-A67F-1AEA-CE2CB4062F5B}"/>
              </a:ext>
            </a:extLst>
          </p:cNvPr>
          <p:cNvSpPr txBox="1"/>
          <p:nvPr/>
        </p:nvSpPr>
        <p:spPr>
          <a:xfrm>
            <a:off x="543740" y="6648202"/>
            <a:ext cx="6576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dirty="0"/>
              <a:t>L’émetteur est une adresse </a:t>
            </a:r>
            <a:r>
              <a:rPr lang="fr-FR" sz="2000" dirty="0" err="1"/>
              <a:t>xxxxxxxl</a:t>
            </a:r>
            <a:r>
              <a:rPr lang="fr-FR" sz="2000" dirty="0"/>
              <a:t> @yahoo.fr, elle n’est ni no-reply@laposte.net, ni no-reply@notification.laposte.net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F1C707C-4B80-83F4-0D16-BC63F3B18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78" y="3046036"/>
            <a:ext cx="6230226" cy="321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93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8">
            <a:extLst>
              <a:ext uri="{FF2B5EF4-FFF2-40B4-BE49-F238E27FC236}">
                <a16:creationId xmlns:a16="http://schemas.microsoft.com/office/drawing/2014/main" id="{336ECCD1-C26F-B14D-2A4A-587FB8F16837}"/>
              </a:ext>
            </a:extLst>
          </p:cNvPr>
          <p:cNvSpPr/>
          <p:nvPr/>
        </p:nvSpPr>
        <p:spPr>
          <a:xfrm>
            <a:off x="73660" y="1133998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C043627-7FC9-CD6C-4039-4EBDD149A069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4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2" name="object 17">
            <a:extLst>
              <a:ext uri="{FF2B5EF4-FFF2-40B4-BE49-F238E27FC236}">
                <a16:creationId xmlns:a16="http://schemas.microsoft.com/office/drawing/2014/main" id="{A5B57698-3A8D-74AD-71B2-82B0543B3E4E}"/>
              </a:ext>
            </a:extLst>
          </p:cNvPr>
          <p:cNvSpPr txBox="1"/>
          <p:nvPr/>
        </p:nvSpPr>
        <p:spPr>
          <a:xfrm>
            <a:off x="718186" y="1302416"/>
            <a:ext cx="6732904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Prévention contre les menaces en ligne (4/6)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19C057-A034-BFED-B619-2B23FB104807}"/>
              </a:ext>
            </a:extLst>
          </p:cNvPr>
          <p:cNvSpPr txBox="1"/>
          <p:nvPr/>
        </p:nvSpPr>
        <p:spPr>
          <a:xfrm>
            <a:off x="749077" y="2173127"/>
            <a:ext cx="6730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00FFFF"/>
                </a:highlight>
              </a:rPr>
              <a:t>Exemple2: SMS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1A1301-F7CF-A67F-1AEA-CE2CB4062F5B}"/>
              </a:ext>
            </a:extLst>
          </p:cNvPr>
          <p:cNvSpPr txBox="1"/>
          <p:nvPr/>
        </p:nvSpPr>
        <p:spPr>
          <a:xfrm>
            <a:off x="605344" y="6261100"/>
            <a:ext cx="6576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dirty="0"/>
              <a:t>Le domaine du lien : secu-franconnect.ddns.net n’a rien à voir avec celui d’Ameli : www.assurance-maladie.ameli.fr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62C59B-185F-5457-7359-4C8E81583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50" y="3235140"/>
            <a:ext cx="4114147" cy="267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49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8">
            <a:extLst>
              <a:ext uri="{FF2B5EF4-FFF2-40B4-BE49-F238E27FC236}">
                <a16:creationId xmlns:a16="http://schemas.microsoft.com/office/drawing/2014/main" id="{336ECCD1-C26F-B14D-2A4A-587FB8F16837}"/>
              </a:ext>
            </a:extLst>
          </p:cNvPr>
          <p:cNvSpPr/>
          <p:nvPr/>
        </p:nvSpPr>
        <p:spPr>
          <a:xfrm>
            <a:off x="73660" y="1133998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C043627-7FC9-CD6C-4039-4EBDD149A069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5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2" name="object 17">
            <a:extLst>
              <a:ext uri="{FF2B5EF4-FFF2-40B4-BE49-F238E27FC236}">
                <a16:creationId xmlns:a16="http://schemas.microsoft.com/office/drawing/2014/main" id="{A5B57698-3A8D-74AD-71B2-82B0543B3E4E}"/>
              </a:ext>
            </a:extLst>
          </p:cNvPr>
          <p:cNvSpPr txBox="1"/>
          <p:nvPr/>
        </p:nvSpPr>
        <p:spPr>
          <a:xfrm>
            <a:off x="718186" y="1302416"/>
            <a:ext cx="6732904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Prévention contre les menaces en ligne (5/6)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19C057-A034-BFED-B619-2B23FB104807}"/>
              </a:ext>
            </a:extLst>
          </p:cNvPr>
          <p:cNvSpPr txBox="1"/>
          <p:nvPr/>
        </p:nvSpPr>
        <p:spPr>
          <a:xfrm>
            <a:off x="749077" y="2173127"/>
            <a:ext cx="6730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00FFFF"/>
                </a:highlight>
              </a:rPr>
              <a:t>Exemple3 : fenêtre popup Web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1A1301-F7CF-A67F-1AEA-CE2CB4062F5B}"/>
              </a:ext>
            </a:extLst>
          </p:cNvPr>
          <p:cNvSpPr txBox="1"/>
          <p:nvPr/>
        </p:nvSpPr>
        <p:spPr>
          <a:xfrm>
            <a:off x="569655" y="8851516"/>
            <a:ext cx="65768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dirty="0"/>
              <a:t>Le numéro indiqué n’a rien à voir avec celui de Microsoft.</a:t>
            </a:r>
          </a:p>
          <a:p>
            <a:pPr>
              <a:spcAft>
                <a:spcPts val="600"/>
              </a:spcAft>
            </a:pPr>
            <a:r>
              <a:rPr lang="fr-FR" sz="2000" dirty="0"/>
              <a:t>Windows n’envoie jamais ce genre de message.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51AA3F-799E-FAC5-C2B7-92EC1A46D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32" y="3155759"/>
            <a:ext cx="6129539" cy="536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54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8">
            <a:extLst>
              <a:ext uri="{FF2B5EF4-FFF2-40B4-BE49-F238E27FC236}">
                <a16:creationId xmlns:a16="http://schemas.microsoft.com/office/drawing/2014/main" id="{336ECCD1-C26F-B14D-2A4A-587FB8F16837}"/>
              </a:ext>
            </a:extLst>
          </p:cNvPr>
          <p:cNvSpPr/>
          <p:nvPr/>
        </p:nvSpPr>
        <p:spPr>
          <a:xfrm>
            <a:off x="73660" y="1133998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C043627-7FC9-CD6C-4039-4EBDD149A069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6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2" name="object 17">
            <a:extLst>
              <a:ext uri="{FF2B5EF4-FFF2-40B4-BE49-F238E27FC236}">
                <a16:creationId xmlns:a16="http://schemas.microsoft.com/office/drawing/2014/main" id="{A5B57698-3A8D-74AD-71B2-82B0543B3E4E}"/>
              </a:ext>
            </a:extLst>
          </p:cNvPr>
          <p:cNvSpPr txBox="1"/>
          <p:nvPr/>
        </p:nvSpPr>
        <p:spPr>
          <a:xfrm>
            <a:off x="718186" y="1302416"/>
            <a:ext cx="6732904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Prévention contre les menaces en ligne (6/6)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1A1301-F7CF-A67F-1AEA-CE2CB4062F5B}"/>
              </a:ext>
            </a:extLst>
          </p:cNvPr>
          <p:cNvSpPr txBox="1"/>
          <p:nvPr/>
        </p:nvSpPr>
        <p:spPr>
          <a:xfrm>
            <a:off x="609463" y="2070100"/>
            <a:ext cx="6445387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C00000"/>
                </a:solidFill>
              </a:rPr>
              <a:t>1- </a:t>
            </a:r>
            <a:r>
              <a:rPr lang="fr-FR" sz="2400" b="1" u="sng" dirty="0">
                <a:solidFill>
                  <a:srgbClr val="C00000"/>
                </a:solidFill>
              </a:rPr>
              <a:t>Choisir un bon antivirus</a:t>
            </a:r>
            <a:endParaRPr lang="fr-FR" sz="2000" b="1" u="sng" dirty="0">
              <a:solidFill>
                <a:srgbClr val="C00000"/>
              </a:solidFill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fr-FR" sz="2000" b="1" dirty="0"/>
              <a:t>Protection Standard:</a:t>
            </a:r>
            <a:r>
              <a:rPr lang="fr-FR" sz="2000" dirty="0"/>
              <a:t> </a:t>
            </a:r>
          </a:p>
          <a:p>
            <a:pPr marL="900000" lvl="2" indent="-342900">
              <a:spcAft>
                <a:spcPts val="600"/>
              </a:spcAft>
              <a:buFontTx/>
              <a:buChar char="-"/>
            </a:pP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Windows Defender </a:t>
            </a:r>
            <a:r>
              <a:rPr lang="fr-FR" sz="2000" dirty="0"/>
              <a:t>intégré dans W10/11 : Il est suffisant et surtout, il n’est pas lourd. Inutile de le remplacer par un antivirus gratuit qui va ralentir votre PC et vous apporter de la publicité envahissante. </a:t>
            </a:r>
          </a:p>
          <a:p>
            <a:pPr marL="900000" lvl="3" indent="-342900">
              <a:buFontTx/>
              <a:buChar char="-"/>
            </a:pPr>
            <a:r>
              <a:rPr lang="fr-FR" sz="2000" dirty="0"/>
              <a:t>Analyse régulière et nettoyage avec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MalwarebytesAnti-Malware (MBAM) </a:t>
            </a:r>
            <a:r>
              <a:rPr lang="fr-FR" sz="2000" dirty="0"/>
              <a:t>version gratuite</a:t>
            </a:r>
          </a:p>
          <a:p>
            <a:pPr marL="800100" lvl="1" indent="-342900">
              <a:buFontTx/>
              <a:buChar char="-"/>
            </a:pPr>
            <a:endParaRPr lang="fr-FR" sz="2000" dirty="0"/>
          </a:p>
          <a:p>
            <a:pPr indent="-342900">
              <a:buFontTx/>
              <a:buChar char="-"/>
            </a:pPr>
            <a:r>
              <a:rPr lang="fr-FR" sz="2000" b="1" dirty="0"/>
              <a:t>Protection renforcée:</a:t>
            </a:r>
            <a:r>
              <a:rPr lang="fr-FR" sz="2000" dirty="0"/>
              <a:t> </a:t>
            </a:r>
          </a:p>
          <a:p>
            <a:pPr marL="800100" lvl="1" indent="-342900">
              <a:spcAft>
                <a:spcPts val="600"/>
              </a:spcAft>
              <a:buFontTx/>
              <a:buChar char="-"/>
            </a:pP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 antivirus payant : </a:t>
            </a:r>
            <a:r>
              <a:rPr lang="fr-FR" sz="2000" b="1" dirty="0"/>
              <a:t>Avast, BitDefender, Kaspersky, Eset Internet Security ..</a:t>
            </a:r>
            <a:endParaRPr lang="fr-FR" sz="2000" dirty="0"/>
          </a:p>
          <a:p>
            <a:pPr marL="800100" lvl="1" indent="-342900">
              <a:buFontTx/>
              <a:buChar char="-"/>
            </a:pP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MalwarebytesAnti-Malware (MBAM) </a:t>
            </a:r>
            <a:r>
              <a:rPr lang="fr-FR" sz="2000" dirty="0"/>
              <a:t>version payante</a:t>
            </a:r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C00000"/>
                </a:solidFill>
              </a:rPr>
              <a:t>2- </a:t>
            </a:r>
            <a:r>
              <a:rPr lang="fr-FR" sz="2400" b="1" u="sng" dirty="0">
                <a:solidFill>
                  <a:srgbClr val="C00000"/>
                </a:solidFill>
              </a:rPr>
              <a:t>Renforcer la protection du navigateur Web</a:t>
            </a:r>
            <a:endParaRPr lang="fr-FR" sz="2000" b="1" u="sng" dirty="0">
              <a:solidFill>
                <a:srgbClr val="C00000"/>
              </a:solidFill>
            </a:endParaRPr>
          </a:p>
          <a:p>
            <a:pPr marL="800100" lvl="1" indent="-342900">
              <a:spcAft>
                <a:spcPts val="600"/>
              </a:spcAft>
              <a:buFontTx/>
              <a:buChar char="-"/>
            </a:pP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uBlock Origin : </a:t>
            </a:r>
            <a:r>
              <a:rPr lang="fr-FR" sz="2000" dirty="0"/>
              <a:t>extension de blocage de publicité la plus légère.</a:t>
            </a:r>
          </a:p>
          <a:p>
            <a:pPr marL="800100" lvl="1" indent="-342900">
              <a:buFontTx/>
              <a:buChar char="-"/>
            </a:pP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Malwarebytes Browser Guard </a:t>
            </a:r>
            <a:r>
              <a:rPr lang="fr-FR" sz="2000" b="1" dirty="0"/>
              <a:t>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fr-FR" sz="2000" dirty="0"/>
              <a:t>extension pour contrôle des maliciels, du phishing et du filtrage de pub.</a:t>
            </a:r>
          </a:p>
          <a:p>
            <a:pPr marL="800100" lvl="1" indent="-342900">
              <a:buFontTx/>
              <a:buChar char="-"/>
            </a:pPr>
            <a:endParaRPr lang="fr-FR" sz="2000" dirty="0"/>
          </a:p>
          <a:p>
            <a:endParaRPr lang="fr-FR" sz="2000" b="1" u="sng" dirty="0"/>
          </a:p>
          <a:p>
            <a:endParaRPr lang="fr-FR" sz="2000" b="1" u="sng" dirty="0"/>
          </a:p>
        </p:txBody>
      </p:sp>
    </p:spTree>
    <p:extLst>
      <p:ext uri="{BB962C8B-B14F-4D97-AF65-F5344CB8AC3E}">
        <p14:creationId xmlns:p14="http://schemas.microsoft.com/office/powerpoint/2010/main" val="3999718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7">
            <a:extLst>
              <a:ext uri="{FF2B5EF4-FFF2-40B4-BE49-F238E27FC236}">
                <a16:creationId xmlns:a16="http://schemas.microsoft.com/office/drawing/2014/main" id="{627B1118-1100-24F3-1424-3E3EEB54BCB1}"/>
              </a:ext>
            </a:extLst>
          </p:cNvPr>
          <p:cNvSpPr txBox="1"/>
          <p:nvPr/>
        </p:nvSpPr>
        <p:spPr>
          <a:xfrm>
            <a:off x="719472" y="1413553"/>
            <a:ext cx="6694170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Envoi de pièces d’identité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3" name="object 18">
            <a:extLst>
              <a:ext uri="{FF2B5EF4-FFF2-40B4-BE49-F238E27FC236}">
                <a16:creationId xmlns:a16="http://schemas.microsoft.com/office/drawing/2014/main" id="{0EEAEF45-356E-8602-1C7F-F9065EBCF89E}"/>
              </a:ext>
            </a:extLst>
          </p:cNvPr>
          <p:cNvSpPr/>
          <p:nvPr/>
        </p:nvSpPr>
        <p:spPr>
          <a:xfrm>
            <a:off x="181610" y="1270000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B784D8A-7740-B2BA-734E-662345493B61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7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20BED0-971D-6545-3E26-F43EFC9360DE}"/>
              </a:ext>
            </a:extLst>
          </p:cNvPr>
          <p:cNvSpPr txBox="1"/>
          <p:nvPr/>
        </p:nvSpPr>
        <p:spPr>
          <a:xfrm>
            <a:off x="240476" y="2408294"/>
            <a:ext cx="737489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Vous pouvez être amenés à envoyer sous format image ou </a:t>
            </a:r>
            <a:r>
              <a:rPr lang="fr-FR" sz="2000" dirty="0" err="1"/>
              <a:t>pdf</a:t>
            </a:r>
            <a:r>
              <a:rPr lang="fr-FR" sz="2000" dirty="0"/>
              <a:t> des pièces d’identité : carte identité, passeport, permis de conduire, …</a:t>
            </a:r>
          </a:p>
          <a:p>
            <a:endParaRPr lang="fr-FR" sz="2000" dirty="0"/>
          </a:p>
          <a:p>
            <a:r>
              <a:rPr lang="fr-FR" sz="2000" dirty="0"/>
              <a:t>Pour éviter une utilisation frauduleuse en cas de captation de votre envoi, il est recommandé d’y apposer un filigrane se rapportant au demandeur de l’envoi (par exemple : </a:t>
            </a:r>
            <a:r>
              <a:rPr lang="fr-FR" sz="2000" dirty="0">
                <a:solidFill>
                  <a:schemeClr val="tx2">
                    <a:lumMod val="75000"/>
                  </a:schemeClr>
                </a:solidFill>
              </a:rPr>
              <a:t>à usage exclusif de la banque postale</a:t>
            </a:r>
            <a:r>
              <a:rPr lang="fr-FR" sz="2000" dirty="0"/>
              <a:t>)</a:t>
            </a:r>
          </a:p>
          <a:p>
            <a:endParaRPr lang="fr-FR" sz="2000" dirty="0"/>
          </a:p>
          <a:p>
            <a:r>
              <a:rPr lang="fr-FR" sz="2000" dirty="0"/>
              <a:t>La solution la plus simple pour apposer ce filigrane est d’utiliser le site gouvernemental 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https://filigrane.beta.gouv.fr</a:t>
            </a:r>
            <a:endParaRPr lang="fr-F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fr-F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fr-FR" sz="2000" dirty="0"/>
              <a:t>Pour un filigrane mieux ajusté,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2000" dirty="0"/>
              <a:t>vous pouvez aussi utiliser ce site ; </a:t>
            </a:r>
            <a:r>
              <a:rPr lang="fr-FR" sz="2000" dirty="0">
                <a:hlinkClick r:id="rId4"/>
              </a:rPr>
              <a:t>https://www.ilovepdf.com/fr</a:t>
            </a:r>
            <a:endParaRPr lang="fr-FR" sz="2000" dirty="0"/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2000" dirty="0"/>
              <a:t>ou une application de traitement de texte : Word, Writer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2000" dirty="0"/>
              <a:t>ou une application PDF : </a:t>
            </a:r>
            <a:r>
              <a:rPr lang="fr-FR" sz="2000" dirty="0" err="1"/>
              <a:t>Aadobe</a:t>
            </a:r>
            <a:r>
              <a:rPr lang="fr-FR" sz="2000" dirty="0"/>
              <a:t> PDF Reader, </a:t>
            </a:r>
            <a:r>
              <a:rPr lang="fr-FR" sz="2000" dirty="0" err="1"/>
              <a:t>Foxit</a:t>
            </a:r>
            <a:r>
              <a:rPr lang="fr-FR" sz="2000" dirty="0"/>
              <a:t> PDF, …</a:t>
            </a:r>
            <a:endParaRPr lang="fr-FR" sz="1600" dirty="0"/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421040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7">
            <a:extLst>
              <a:ext uri="{FF2B5EF4-FFF2-40B4-BE49-F238E27FC236}">
                <a16:creationId xmlns:a16="http://schemas.microsoft.com/office/drawing/2014/main" id="{627B1118-1100-24F3-1424-3E3EEB54BCB1}"/>
              </a:ext>
            </a:extLst>
          </p:cNvPr>
          <p:cNvSpPr txBox="1"/>
          <p:nvPr/>
        </p:nvSpPr>
        <p:spPr>
          <a:xfrm>
            <a:off x="683260" y="1370667"/>
            <a:ext cx="6694170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Stockage de vos mots de passe (1/2)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3" name="object 18">
            <a:extLst>
              <a:ext uri="{FF2B5EF4-FFF2-40B4-BE49-F238E27FC236}">
                <a16:creationId xmlns:a16="http://schemas.microsoft.com/office/drawing/2014/main" id="{0EEAEF45-356E-8602-1C7F-F9065EBCF89E}"/>
              </a:ext>
            </a:extLst>
          </p:cNvPr>
          <p:cNvSpPr/>
          <p:nvPr/>
        </p:nvSpPr>
        <p:spPr>
          <a:xfrm>
            <a:off x="181610" y="1270000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B784D8A-7740-B2BA-734E-662345493B61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8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20BED0-971D-6545-3E26-F43EFC9360DE}"/>
              </a:ext>
            </a:extLst>
          </p:cNvPr>
          <p:cNvSpPr txBox="1"/>
          <p:nvPr/>
        </p:nvSpPr>
        <p:spPr>
          <a:xfrm>
            <a:off x="644054" y="1952235"/>
            <a:ext cx="66941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Plusieurs méthodes sont possibles pour stocker vos mots de passe autrement que sur papier :</a:t>
            </a:r>
          </a:p>
          <a:p>
            <a:r>
              <a:rPr lang="fr-FR" sz="2000" dirty="0"/>
              <a:t>1- </a:t>
            </a:r>
            <a:r>
              <a:rPr lang="fr-FR" sz="2000" u="sng" dirty="0"/>
              <a:t>basique</a:t>
            </a:r>
            <a:r>
              <a:rPr lang="fr-FR" sz="2000" dirty="0"/>
              <a:t> : un fichier muni d’un mot de passe principal</a:t>
            </a:r>
          </a:p>
          <a:p>
            <a:r>
              <a:rPr lang="fr-FR" sz="2000" dirty="0"/>
              <a:t>2- </a:t>
            </a:r>
            <a:r>
              <a:rPr lang="fr-FR" sz="2000" u="sng" dirty="0"/>
              <a:t>une application locale gratuite</a:t>
            </a:r>
            <a:r>
              <a:rPr lang="fr-FR" sz="2000" dirty="0"/>
              <a:t> (ex : KeePass)</a:t>
            </a:r>
          </a:p>
          <a:p>
            <a:r>
              <a:rPr lang="fr-FR" sz="2000" dirty="0"/>
              <a:t>3- </a:t>
            </a:r>
            <a:r>
              <a:rPr lang="fr-FR" sz="2000" u="sng" dirty="0"/>
              <a:t>un serveur Web </a:t>
            </a:r>
            <a:r>
              <a:rPr lang="fr-FR" sz="2000" dirty="0"/>
              <a:t>gratuit (ex: Bitwarden</a:t>
            </a:r>
            <a:r>
              <a:rPr lang="fr-FR" sz="1600" dirty="0"/>
              <a:t>)</a:t>
            </a:r>
          </a:p>
          <a:p>
            <a:endParaRPr lang="fr-FR" sz="1600" dirty="0"/>
          </a:p>
          <a:p>
            <a:r>
              <a:rPr lang="fr-FR" sz="2000" dirty="0"/>
              <a:t>Toutes ces méthodes passent par l’attribution </a:t>
            </a:r>
            <a:r>
              <a:rPr lang="fr-FR" sz="2000" b="1" dirty="0"/>
              <a:t>d’un mot de passe principal </a:t>
            </a:r>
            <a:r>
              <a:rPr lang="fr-FR" sz="2000" dirty="0"/>
              <a:t>dont le niveau de complexité doit être fort , c’est-à-dire :</a:t>
            </a:r>
          </a:p>
          <a:p>
            <a:r>
              <a:rPr lang="fr-FR" sz="2000" dirty="0"/>
              <a:t>1- longueur minimale de 8 octets</a:t>
            </a:r>
          </a:p>
          <a:p>
            <a:r>
              <a:rPr lang="fr-FR" sz="2000" dirty="0"/>
              <a:t>2- au moins 1 majuscule</a:t>
            </a:r>
          </a:p>
          <a:p>
            <a:r>
              <a:rPr lang="fr-FR" sz="2000" dirty="0"/>
              <a:t>3- au moins 1 chiffre</a:t>
            </a:r>
          </a:p>
          <a:p>
            <a:r>
              <a:rPr lang="fr-FR" sz="2000" dirty="0"/>
              <a:t>4- au moins un caractère non alphanumérique</a:t>
            </a:r>
          </a:p>
          <a:p>
            <a:endParaRPr lang="fr-FR" sz="1600" dirty="0"/>
          </a:p>
          <a:p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0DC049-A9CA-C5E7-BCA7-D3869451B588}"/>
              </a:ext>
            </a:extLst>
          </p:cNvPr>
          <p:cNvSpPr txBox="1"/>
          <p:nvPr/>
        </p:nvSpPr>
        <p:spPr>
          <a:xfrm>
            <a:off x="601646" y="6337300"/>
            <a:ext cx="669417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Pour composer un mot de passe fort dont vous vous souviendrez, le meilleur moyen est de se baser sur une information que vous êtes pratiquement seul(e) à connaître (voir exemples dans l’annexe).</a:t>
            </a:r>
          </a:p>
          <a:p>
            <a:endParaRPr lang="fr-FR" sz="1600" dirty="0"/>
          </a:p>
          <a:p>
            <a:r>
              <a:rPr lang="fr-FR" sz="2000" dirty="0"/>
              <a:t>Vous pouvez ensuite composer votre mot de passe ainsi :</a:t>
            </a:r>
          </a:p>
          <a:p>
            <a:r>
              <a:rPr lang="fr-FR" sz="2000" dirty="0"/>
              <a:t>- nom de l’information avec une majuscule pour la première lettre</a:t>
            </a:r>
          </a:p>
          <a:p>
            <a:r>
              <a:rPr lang="fr-FR" sz="2000" dirty="0"/>
              <a:t>- date de l’information sous la forme JJ/MM/AAAA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64114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8">
            <a:extLst>
              <a:ext uri="{FF2B5EF4-FFF2-40B4-BE49-F238E27FC236}">
                <a16:creationId xmlns:a16="http://schemas.microsoft.com/office/drawing/2014/main" id="{0EEAEF45-356E-8602-1C7F-F9065EBCF89E}"/>
              </a:ext>
            </a:extLst>
          </p:cNvPr>
          <p:cNvSpPr/>
          <p:nvPr/>
        </p:nvSpPr>
        <p:spPr>
          <a:xfrm>
            <a:off x="181610" y="1270000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B784D8A-7740-B2BA-734E-662345493B61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9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20BED0-971D-6545-3E26-F43EFC9360DE}"/>
              </a:ext>
            </a:extLst>
          </p:cNvPr>
          <p:cNvSpPr txBox="1"/>
          <p:nvPr/>
        </p:nvSpPr>
        <p:spPr>
          <a:xfrm>
            <a:off x="483904" y="1923676"/>
            <a:ext cx="689352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u="sng" dirty="0"/>
              <a:t>La méthode basique : fichier avec  mot de passe principal</a:t>
            </a:r>
            <a:endParaRPr lang="fr-FR" sz="2000" dirty="0"/>
          </a:p>
          <a:p>
            <a:pPr>
              <a:spcAft>
                <a:spcPts val="600"/>
              </a:spcAft>
            </a:pPr>
            <a:r>
              <a:rPr lang="fr-FR" sz="2000" dirty="0"/>
              <a:t>2 scénarios possibles :</a:t>
            </a:r>
          </a:p>
          <a:p>
            <a:r>
              <a:rPr lang="fr-FR" sz="2000" dirty="0"/>
              <a:t>	- 1 seul fichier dont le contenu est un tableau à 3 colonnes (nature du compte, identifiant, mot de passe).</a:t>
            </a:r>
          </a:p>
          <a:p>
            <a:pPr>
              <a:spcAft>
                <a:spcPts val="1200"/>
              </a:spcAft>
            </a:pPr>
            <a:r>
              <a:rPr lang="fr-FR" sz="2000" dirty="0"/>
              <a:t> Ce fichier est soit de type texte avec tableau, soit de type tableur</a:t>
            </a:r>
          </a:p>
          <a:p>
            <a:r>
              <a:rPr lang="fr-FR" sz="2000" dirty="0"/>
              <a:t>	- 1 fichier par dossier relatif à l’utilisation d’un compte : Microsoft, Google, Free, SFR, Impôts, Sécurité Sociale, Mutuelle, Banque, Epargne, La Poste, …</a:t>
            </a:r>
          </a:p>
          <a:p>
            <a:r>
              <a:rPr lang="fr-FR" sz="2000" dirty="0"/>
              <a:t>Dans ce cas, un fichier de type texte sans tableau suffit.</a:t>
            </a:r>
            <a:r>
              <a:rPr lang="fr-FR" sz="1600" dirty="0"/>
              <a:t> </a:t>
            </a:r>
          </a:p>
        </p:txBody>
      </p:sp>
      <p:sp>
        <p:nvSpPr>
          <p:cNvPr id="7" name="object 17">
            <a:extLst>
              <a:ext uri="{FF2B5EF4-FFF2-40B4-BE49-F238E27FC236}">
                <a16:creationId xmlns:a16="http://schemas.microsoft.com/office/drawing/2014/main" id="{09E4C824-3D2F-02D5-C720-C9F183645B7C}"/>
              </a:ext>
            </a:extLst>
          </p:cNvPr>
          <p:cNvSpPr txBox="1"/>
          <p:nvPr/>
        </p:nvSpPr>
        <p:spPr>
          <a:xfrm>
            <a:off x="683260" y="1370667"/>
            <a:ext cx="6694170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Stockage de vos mots de passe (2/2)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E8EEB3-3A13-BD35-7C3C-B654E21DEBFB}"/>
              </a:ext>
            </a:extLst>
          </p:cNvPr>
          <p:cNvSpPr txBox="1"/>
          <p:nvPr/>
        </p:nvSpPr>
        <p:spPr>
          <a:xfrm>
            <a:off x="483904" y="5291849"/>
            <a:ext cx="6893526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u="sng" dirty="0"/>
              <a:t>La méthode : serveur Web BITWARDEN</a:t>
            </a:r>
            <a:endParaRPr lang="fr-FR" sz="2000" dirty="0"/>
          </a:p>
          <a:p>
            <a:pPr>
              <a:spcAft>
                <a:spcPts val="900"/>
              </a:spcAft>
            </a:pPr>
            <a:r>
              <a:rPr lang="fr-FR" sz="2000" dirty="0"/>
              <a:t>Cette méthode est plutôt utilisée par les entreprises ou les associations, mais elle peut l’être par un particulier car le logiciel est gratuit.</a:t>
            </a:r>
          </a:p>
          <a:p>
            <a:pPr>
              <a:spcAft>
                <a:spcPts val="900"/>
              </a:spcAft>
            </a:pPr>
            <a:r>
              <a:rPr lang="fr-FR" sz="2000" dirty="0"/>
              <a:t>La première étape est de télécharger l’application de bureau: 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https://bitwarden.com/fr-fr/download</a:t>
            </a:r>
            <a:r>
              <a:rPr lang="fr-FR" sz="2000" dirty="0">
                <a:hlinkClick r:id="rId3"/>
              </a:rPr>
              <a:t> </a:t>
            </a:r>
            <a:r>
              <a:rPr lang="fr-FR" sz="2000" dirty="0"/>
              <a:t>et de l’installer sur votre PC, application qui synchronisera donc vos données avec le serveur Web </a:t>
            </a:r>
          </a:p>
          <a:p>
            <a:pPr>
              <a:spcAft>
                <a:spcPts val="900"/>
              </a:spcAft>
            </a:pPr>
            <a:r>
              <a:rPr lang="fr-FR" sz="2000" dirty="0"/>
              <a:t>La deuxième étape est de créer un compte avec une adresse mail et un mot de passe principal avec indication. (</a:t>
            </a:r>
            <a:r>
              <a:rPr lang="fr-FR" sz="2000" dirty="0">
                <a:solidFill>
                  <a:srgbClr val="FF0000"/>
                </a:solidFill>
              </a:rPr>
              <a:t>attention ce mot de passe est irrécupérable seule son indication l’est</a:t>
            </a:r>
            <a:r>
              <a:rPr lang="fr-FR" sz="2000" dirty="0"/>
              <a:t>) </a:t>
            </a:r>
          </a:p>
          <a:p>
            <a:pPr>
              <a:spcAft>
                <a:spcPts val="900"/>
              </a:spcAft>
            </a:pPr>
            <a:r>
              <a:rPr lang="fr-FR" sz="2000" dirty="0"/>
              <a:t>La troisième étape est d’afficher la fenêtre relative à votre compte et d’ajouter vos mots de passe un par un en cliquant sur le bouton + situé en bas.</a:t>
            </a:r>
          </a:p>
          <a:p>
            <a:pPr>
              <a:spcAft>
                <a:spcPts val="600"/>
              </a:spcAft>
            </a:pPr>
            <a:endParaRPr lang="fr-FR" sz="2000" dirty="0"/>
          </a:p>
          <a:p>
            <a:pPr>
              <a:spcAft>
                <a:spcPts val="600"/>
              </a:spcAft>
            </a:pPr>
            <a:r>
              <a:rPr lang="fr-FR" sz="2000" dirty="0"/>
              <a:t> </a:t>
            </a:r>
          </a:p>
          <a:p>
            <a:r>
              <a:rPr lang="fr-FR" sz="2000" dirty="0"/>
              <a:t>	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608348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41FCD4-01BA-5A9C-BC79-05B0431D59AD}"/>
              </a:ext>
            </a:extLst>
          </p:cNvPr>
          <p:cNvSpPr txBox="1"/>
          <p:nvPr/>
        </p:nvSpPr>
        <p:spPr>
          <a:xfrm>
            <a:off x="480695" y="1741058"/>
            <a:ext cx="6705600" cy="845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Dans quelle ville avez-vous rencontré votre premier(ère) époux/épouse ou compagnon/compagne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Dans quelle ville vos parents se sont-ils rencontrés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Dans quelle ville vit votre frère ou sœur le/la plus proche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Dans quelle ville votre père est-il né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Dans quelle ville était votre premier travail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Dans quelle ville votre mère est-elle née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Dans quelle ville étiez-vous pour le Nouvel an de l’année 2000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le nom de votre professeur préféré au lycée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est le nom d’un établissement d’enseignement supérieur auquel vous avez postulé mais auquel vous n’êtes finalement pas allé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est le nom de l’endroit où vous avez organisé la réception de votre premier mariage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est le deuxième prénom de votre père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est votre aliment préféré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Quels sont les nom et prénom de votre grand-mère maternelle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est le deuxième prénom de votre mère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est le mois et l’année de naissance de votre frère/sœur aîné(e) ? (par exemple, novembre 1985)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est le deuxième prénom de votre frère/sœur aîné(e)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Quels sont les nom et prénom de votre grand-père paternel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est le deuxième prénom de votre frère/sœur cadet(te)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Où avez-vous effectué votre dernière année de l’école primaire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Quels étaient les nom et prénom de votre meilleur ami quand vous étiez enfant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Quels étaient les nom et prénom de votre premier(ère) petit(e) ami(e)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le nom de votre instituteur préféré à l’école primaire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Quels étaient la marque et le modèle de votre première voiture ou moto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le nom de votre toute première école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le nom de l’hôpital ou de la clinique où vous êtes né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le nom de la rue de la première maison de votre enfance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le nom de votre héros d’enfance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le nom de votre peluche préférée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le nom de votre premier animal domestique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votre surnom quand vous étiez enfant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était votre sport préféré au lycée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 a été votre premier travail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Quels étaient les quatre derniers chiffres de votre numéro de téléphone quand vous étiez enfant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Quand vous étiez petit, qu’auriez-vous voulu être 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/>
              <a:t>Quelle est la personne la plus célèbre que vous ayez jamais rencontrée ?</a:t>
            </a:r>
            <a:endParaRPr lang="fr-FR" dirty="0"/>
          </a:p>
        </p:txBody>
      </p:sp>
      <p:sp>
        <p:nvSpPr>
          <p:cNvPr id="3" name="object 17">
            <a:extLst>
              <a:ext uri="{FF2B5EF4-FFF2-40B4-BE49-F238E27FC236}">
                <a16:creationId xmlns:a16="http://schemas.microsoft.com/office/drawing/2014/main" id="{BC270597-D3EB-D391-2D1A-1357D4332606}"/>
              </a:ext>
            </a:extLst>
          </p:cNvPr>
          <p:cNvSpPr txBox="1"/>
          <p:nvPr/>
        </p:nvSpPr>
        <p:spPr>
          <a:xfrm>
            <a:off x="577850" y="1304178"/>
            <a:ext cx="6694170" cy="369332"/>
          </a:xfrm>
          <a:prstGeom prst="rect">
            <a:avLst/>
          </a:prstGeom>
          <a:solidFill>
            <a:srgbClr val="ABCF8C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/>
            <a:r>
              <a:rPr lang="fr-FR" sz="2400" dirty="0">
                <a:latin typeface="DejaVu Sans Condensed"/>
                <a:cs typeface="DejaVu Sans Condensed"/>
              </a:rPr>
              <a:t>Annexe informations personnelles</a:t>
            </a:r>
            <a:endParaRPr sz="2400" dirty="0">
              <a:latin typeface="DejaVu Sans Condensed"/>
              <a:cs typeface="DejaVu Sans Condensed"/>
            </a:endParaRPr>
          </a:p>
        </p:txBody>
      </p:sp>
      <p:sp>
        <p:nvSpPr>
          <p:cNvPr id="4" name="object 18">
            <a:extLst>
              <a:ext uri="{FF2B5EF4-FFF2-40B4-BE49-F238E27FC236}">
                <a16:creationId xmlns:a16="http://schemas.microsoft.com/office/drawing/2014/main" id="{D3C0EA30-F01E-9B79-E42F-ACC2D283D850}"/>
              </a:ext>
            </a:extLst>
          </p:cNvPr>
          <p:cNvSpPr/>
          <p:nvPr/>
        </p:nvSpPr>
        <p:spPr>
          <a:xfrm>
            <a:off x="73660" y="1133998"/>
            <a:ext cx="501650" cy="73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2C1DE779-5EDA-6AAF-F787-71A68D939495}"/>
              </a:ext>
            </a:extLst>
          </p:cNvPr>
          <p:cNvSpPr txBox="1"/>
          <p:nvPr/>
        </p:nvSpPr>
        <p:spPr>
          <a:xfrm>
            <a:off x="7054850" y="317500"/>
            <a:ext cx="131445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</a:p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lang="fr-FR" sz="1500" dirty="0">
                <a:latin typeface="Arial"/>
                <a:cs typeface="Arial"/>
              </a:rPr>
              <a:t>0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ts val="1760"/>
              </a:lnSpc>
            </a:pPr>
            <a:r>
              <a:rPr lang="fr-FR" sz="1500" dirty="0">
                <a:latin typeface="Arial"/>
                <a:cs typeface="Arial"/>
              </a:rPr>
              <a:t>9</a:t>
            </a:r>
            <a:endParaRPr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082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2590</TotalTime>
  <Words>1565</Words>
  <Application>Microsoft Office PowerPoint</Application>
  <PresentationFormat>Personnalisé</PresentationFormat>
  <Paragraphs>159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DejaVu Sans</vt:lpstr>
      <vt:lpstr>DejaVu Sans Condensed</vt:lpstr>
      <vt:lpstr>Times New Roman</vt:lpstr>
      <vt:lpstr>Office Theme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</dc:title>
  <dc:creator>patrice</dc:creator>
  <cp:lastModifiedBy>patrice phishert</cp:lastModifiedBy>
  <cp:revision>271</cp:revision>
  <cp:lastPrinted>2023-11-20T12:32:40Z</cp:lastPrinted>
  <dcterms:created xsi:type="dcterms:W3CDTF">2023-10-26T15:59:05Z</dcterms:created>
  <dcterms:modified xsi:type="dcterms:W3CDTF">2024-10-06T18:02:50Z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2023-10-26T00:00:00Z</vt:filetime>
  </property>
  <property fmtid="{D5CDD505-2E9C-101B-9397-08002B2CF9AE}" pid="3" name="Creator">
    <vt:lpwstr>Writer</vt:lpwstr>
  </property>
  <property fmtid="{D5CDD505-2E9C-101B-9397-08002B2CF9AE}" pid="4" name="LastSaved">
    <vt:filetime>2023-10-26T00:00:00Z</vt:filetime>
  </property>
</Properties>
</file>